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65" r:id="rId2"/>
    <p:sldId id="266" r:id="rId3"/>
    <p:sldId id="277" r:id="rId4"/>
    <p:sldId id="267" r:id="rId5"/>
    <p:sldId id="473" r:id="rId6"/>
    <p:sldId id="474" r:id="rId7"/>
    <p:sldId id="476" r:id="rId8"/>
    <p:sldId id="477" r:id="rId9"/>
    <p:sldId id="478" r:id="rId10"/>
    <p:sldId id="479" r:id="rId11"/>
    <p:sldId id="383" r:id="rId12"/>
    <p:sldId id="385" r:id="rId13"/>
    <p:sldId id="423" r:id="rId14"/>
    <p:sldId id="387" r:id="rId15"/>
    <p:sldId id="424" r:id="rId16"/>
    <p:sldId id="386" r:id="rId17"/>
    <p:sldId id="426" r:id="rId18"/>
    <p:sldId id="425" r:id="rId19"/>
    <p:sldId id="428" r:id="rId20"/>
    <p:sldId id="388" r:id="rId21"/>
    <p:sldId id="452" r:id="rId22"/>
    <p:sldId id="453" r:id="rId23"/>
    <p:sldId id="454" r:id="rId24"/>
    <p:sldId id="455" r:id="rId25"/>
    <p:sldId id="457" r:id="rId26"/>
    <p:sldId id="458" r:id="rId27"/>
    <p:sldId id="459" r:id="rId28"/>
    <p:sldId id="460" r:id="rId29"/>
    <p:sldId id="461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1" r:id="rId38"/>
    <p:sldId id="470" r:id="rId39"/>
    <p:sldId id="414" r:id="rId40"/>
    <p:sldId id="416" r:id="rId41"/>
    <p:sldId id="415" r:id="rId42"/>
    <p:sldId id="449" r:id="rId43"/>
    <p:sldId id="440" r:id="rId44"/>
    <p:sldId id="441" r:id="rId45"/>
    <p:sldId id="442" r:id="rId46"/>
    <p:sldId id="417" r:id="rId47"/>
    <p:sldId id="450" r:id="rId48"/>
    <p:sldId id="376" r:id="rId49"/>
    <p:sldId id="28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787"/>
  </p:normalViewPr>
  <p:slideViewPr>
    <p:cSldViewPr snapToGrid="0" snapToObjects="1">
      <p:cViewPr>
        <p:scale>
          <a:sx n="125" d="100"/>
          <a:sy n="125" d="100"/>
        </p:scale>
        <p:origin x="18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A3E93-BD5F-8B46-BA47-4578C9D872DB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99EDA-B788-724A-8A8C-A04C60A05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Images</a:t>
            </a:r>
            <a:r>
              <a:rPr lang="it-IT" baseline="0" dirty="0"/>
              <a:t> copyright </a:t>
            </a:r>
            <a:r>
              <a:rPr lang="it-IT" baseline="0" dirty="0" err="1"/>
              <a:t>as</a:t>
            </a:r>
            <a:r>
              <a:rPr lang="it-IT" baseline="0" dirty="0"/>
              <a:t> </a:t>
            </a:r>
            <a:r>
              <a:rPr lang="it-IT" baseline="0" dirty="0" err="1"/>
              <a:t>indicated</a:t>
            </a:r>
            <a:r>
              <a:rPr lang="it-IT" baseline="0" dirty="0"/>
              <a:t>;</a:t>
            </a:r>
            <a:endParaRPr lang="it-IT" dirty="0"/>
          </a:p>
          <a:p>
            <a:r>
              <a:rPr lang="it-IT" dirty="0" err="1"/>
              <a:t>Otherwise</a:t>
            </a:r>
            <a:r>
              <a:rPr lang="it-IT" dirty="0"/>
              <a:t>, </a:t>
            </a:r>
            <a:r>
              <a:rPr lang="it-IT" dirty="0" err="1"/>
              <a:t>google</a:t>
            </a:r>
            <a:r>
              <a:rPr lang="it-IT" baseline="0" dirty="0"/>
              <a:t> stock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466CE-3D23-674C-880D-CFA3A6145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0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Heart Association. American College of Cardiology</a:t>
            </a:r>
            <a:r>
              <a:rPr lang="en-US" baseline="0" dirty="0"/>
              <a:t>. European Society of Cardiology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6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www.uptodate.com</a:t>
            </a:r>
            <a:r>
              <a:rPr lang="en-US" dirty="0"/>
              <a:t>/contents/</a:t>
            </a:r>
            <a:r>
              <a:rPr lang="en-US" dirty="0" err="1"/>
              <a:t>endomyocardial-biopsy?source</a:t>
            </a:r>
            <a:r>
              <a:rPr lang="en-US" dirty="0"/>
              <a:t>=</a:t>
            </a:r>
            <a:r>
              <a:rPr lang="en-US" dirty="0" err="1"/>
              <a:t>search_result&amp;search</a:t>
            </a:r>
            <a:r>
              <a:rPr lang="en-US" dirty="0"/>
              <a:t>=endomyocardial%20biopsy&amp;selectedTitle=1~96#H4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6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6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60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www.cedars-sinai.edu</a:t>
            </a:r>
            <a:r>
              <a:rPr lang="en-US" dirty="0"/>
              <a:t>/Patients/Programs-and-Services/Imaging-Center/For-Physicians/Cardiac-Imaging/Cardiac-PET/PET-and-PET-CT-</a:t>
            </a:r>
            <a:r>
              <a:rPr lang="en-US" dirty="0" err="1"/>
              <a:t>Contraindications.aspx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LVEF</a:t>
            </a:r>
            <a:r>
              <a:rPr lang="en-US" baseline="0" dirty="0"/>
              <a:t> = left ventricular ejection fraction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www.cathlabdigest.com</a:t>
            </a:r>
            <a:r>
              <a:rPr lang="en-US" dirty="0"/>
              <a:t>/articles/Non-Invasive-Tests-Imaging-Modalities-Role-Management-CCL-Patients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9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03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 in cardiac event-free survival between positron emission tomography-guided and single-photon emission computed tomography-guided patient management: a prospective, randomized comparison of patients with suspicion of jeopardized myocardium. </a:t>
            </a:r>
          </a:p>
          <a:p>
            <a:r>
              <a:rPr lang="en-US" dirty="0" err="1"/>
              <a:t>Siebelink</a:t>
            </a:r>
            <a:r>
              <a:rPr lang="en-US" dirty="0"/>
              <a:t> HM, </a:t>
            </a:r>
            <a:r>
              <a:rPr lang="en-US" dirty="0" err="1"/>
              <a:t>Blanksma</a:t>
            </a:r>
            <a:r>
              <a:rPr lang="en-US" dirty="0"/>
              <a:t> PK, </a:t>
            </a:r>
            <a:r>
              <a:rPr lang="en-US" dirty="0" err="1"/>
              <a:t>Crijns</a:t>
            </a:r>
            <a:r>
              <a:rPr lang="en-US" dirty="0"/>
              <a:t> HJ, </a:t>
            </a:r>
            <a:r>
              <a:rPr lang="en-US" dirty="0" err="1"/>
              <a:t>Bax</a:t>
            </a:r>
            <a:r>
              <a:rPr lang="en-US" dirty="0"/>
              <a:t> JJ, van </a:t>
            </a:r>
            <a:r>
              <a:rPr lang="en-US" dirty="0" err="1"/>
              <a:t>Boven</a:t>
            </a:r>
            <a:r>
              <a:rPr lang="en-US" dirty="0"/>
              <a:t> AJ, </a:t>
            </a:r>
            <a:r>
              <a:rPr lang="en-US" dirty="0" err="1"/>
              <a:t>Kingma</a:t>
            </a:r>
            <a:r>
              <a:rPr lang="en-US" dirty="0"/>
              <a:t> T, Piers DA, </a:t>
            </a:r>
            <a:r>
              <a:rPr lang="en-US" dirty="0" err="1"/>
              <a:t>Pruim</a:t>
            </a:r>
            <a:r>
              <a:rPr lang="en-US" dirty="0"/>
              <a:t> J, </a:t>
            </a:r>
            <a:r>
              <a:rPr lang="en-US" dirty="0" err="1"/>
              <a:t>Jager</a:t>
            </a:r>
            <a:r>
              <a:rPr lang="en-US" dirty="0"/>
              <a:t> PL, </a:t>
            </a:r>
            <a:r>
              <a:rPr lang="en-US" dirty="0" err="1"/>
              <a:t>Vaalburg</a:t>
            </a:r>
            <a:r>
              <a:rPr lang="en-US" dirty="0"/>
              <a:t> W, van der Wall. </a:t>
            </a:r>
          </a:p>
          <a:p>
            <a:r>
              <a:rPr lang="en-US" dirty="0"/>
              <a:t>J Am </a:t>
            </a:r>
            <a:r>
              <a:rPr lang="en-US" dirty="0" err="1"/>
              <a:t>Coll</a:t>
            </a:r>
            <a:r>
              <a:rPr lang="en-US" dirty="0"/>
              <a:t> </a:t>
            </a:r>
            <a:r>
              <a:rPr lang="en-US" dirty="0" err="1"/>
              <a:t>Cardiol</a:t>
            </a:r>
            <a:r>
              <a:rPr lang="en-US" dirty="0"/>
              <a:t>. 2001;37(1):81. 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www.dicardiology.com</a:t>
            </a:r>
            <a:r>
              <a:rPr lang="en-US" dirty="0"/>
              <a:t>/article/</a:t>
            </a:r>
            <a:r>
              <a:rPr lang="en-US" dirty="0" err="1"/>
              <a:t>spect</a:t>
            </a:r>
            <a:r>
              <a:rPr lang="en-US" dirty="0"/>
              <a:t>-scanner-</a:t>
            </a:r>
            <a:r>
              <a:rPr lang="en-US" dirty="0" err="1"/>
              <a:t>vs</a:t>
            </a:r>
            <a:r>
              <a:rPr lang="en-US" dirty="0"/>
              <a:t>-pet-which-best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01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22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3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2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0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5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7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6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0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9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= mean arterial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5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POTS =</a:t>
            </a:r>
            <a:r>
              <a:rPr lang="en-US" baseline="0" dirty="0"/>
              <a:t> P</a:t>
            </a:r>
            <a:r>
              <a:rPr lang="en-US" dirty="0"/>
              <a:t>ostural tachycardia syndrome (POTS) is defined as a form of orthostatic intolerance characterized by an excessive increase in heart rate that occurs on standing without arterial hypotension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9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AHA/ACCF = American heart associated/American</a:t>
            </a:r>
            <a:r>
              <a:rPr lang="en-US" baseline="0" dirty="0"/>
              <a:t> college of cardiology foundation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1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99EDA-B788-724A-8A8C-A04C60A057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1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79148989-2890-124F-8EF8-7338D6FBCE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9407ED51-4F6D-4D4E-908F-81E4C6528A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todate.com/contents/endomyocardial-biops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ptodate.com/contents/transesophageal-echocardiography-indications-complications-and-normal-views" TargetMode="External"/><Relationship Id="rId5" Type="http://schemas.openxmlformats.org/officeDocument/2006/relationships/hyperlink" Target="https://www.uptodate.com/contents/invasive-cardiac-electrophysiology-studies" TargetMode="External"/><Relationship Id="rId4" Type="http://schemas.openxmlformats.org/officeDocument/2006/relationships/hyperlink" Target="https://www.uptodate.com/contents/clinical-manifestations-and-diagnosis-of-myocarditis-in-adult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ewald@musc.ed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311" y="1588"/>
            <a:ext cx="7313613" cy="8683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Content Placeholder 7" descr="Screen Shot 2016-12-06 at 2.44.04 PM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103" r="-56103"/>
          <a:stretch>
            <a:fillRect/>
          </a:stretch>
        </p:blipFill>
        <p:spPr>
          <a:xfrm>
            <a:off x="-2042536" y="1796900"/>
            <a:ext cx="9384531" cy="4731916"/>
          </a:xfrm>
        </p:spPr>
      </p:pic>
      <p:pic>
        <p:nvPicPr>
          <p:cNvPr id="9" name="Picture 8" descr="Lo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45" y="80508"/>
            <a:ext cx="5288679" cy="2392868"/>
          </a:xfrm>
          <a:prstGeom prst="rect">
            <a:avLst/>
          </a:prstGeom>
        </p:spPr>
      </p:pic>
      <p:pic>
        <p:nvPicPr>
          <p:cNvPr id="10" name="Picture 9" descr="Heathyliv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847" y="3400326"/>
            <a:ext cx="3653692" cy="34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Considerations/Limitations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/>
          <a:lstStyle/>
          <a:p>
            <a:r>
              <a:rPr lang="en-US" dirty="0"/>
              <a:t>The test is </a:t>
            </a:r>
            <a:r>
              <a:rPr lang="en-US" b="1" dirty="0"/>
              <a:t>reproducible and has high specificity </a:t>
            </a:r>
            <a:r>
              <a:rPr lang="en-US" dirty="0"/>
              <a:t>with a </a:t>
            </a:r>
            <a:r>
              <a:rPr lang="en-US" b="1" i="1" u="sng" dirty="0"/>
              <a:t>low</a:t>
            </a:r>
            <a:r>
              <a:rPr lang="en-US" dirty="0"/>
              <a:t> false-positive rate </a:t>
            </a:r>
          </a:p>
          <a:p>
            <a:pPr lvl="1"/>
            <a:r>
              <a:rPr lang="en-US" b="1" dirty="0"/>
              <a:t>But, sensitivity can vary significantly</a:t>
            </a:r>
          </a:p>
          <a:p>
            <a:pPr lvl="2"/>
            <a:r>
              <a:rPr lang="en-US" dirty="0"/>
              <a:t>20-80% depending on population assessed</a:t>
            </a:r>
            <a:endParaRPr lang="en-US" b="1" dirty="0"/>
          </a:p>
          <a:p>
            <a:endParaRPr lang="en-US" b="1" dirty="0"/>
          </a:p>
          <a:p>
            <a:r>
              <a:rPr lang="en-US" b="1" u="sng" dirty="0"/>
              <a:t>However:</a:t>
            </a:r>
            <a:r>
              <a:rPr lang="en-US" b="1" dirty="0"/>
              <a:t> </a:t>
            </a:r>
            <a:r>
              <a:rPr lang="en-US" b="1" u="sng" dirty="0">
                <a:solidFill>
                  <a:srgbClr val="3366FF"/>
                </a:solidFill>
              </a:rPr>
              <a:t>Routine</a:t>
            </a:r>
            <a:r>
              <a:rPr lang="en-US" b="1" dirty="0">
                <a:solidFill>
                  <a:srgbClr val="3366FF"/>
                </a:solidFill>
              </a:rPr>
              <a:t> use </a:t>
            </a:r>
            <a:r>
              <a:rPr lang="en-US" b="1" dirty="0"/>
              <a:t>of tilt-table testing </a:t>
            </a:r>
            <a:r>
              <a:rPr lang="en-US" dirty="0"/>
              <a:t>for undiagnosed syncope etiology evaluation </a:t>
            </a:r>
            <a:r>
              <a:rPr lang="en-US" b="1" dirty="0"/>
              <a:t>is </a:t>
            </a:r>
            <a:r>
              <a:rPr lang="en-US" b="1" u="sng" dirty="0"/>
              <a:t>not</a:t>
            </a:r>
            <a:r>
              <a:rPr lang="en-US" b="1" dirty="0"/>
              <a:t> recommended per AHA/ ACCF guidelines </a:t>
            </a:r>
          </a:p>
          <a:p>
            <a:pPr lvl="1"/>
            <a:r>
              <a:rPr lang="en-US" dirty="0"/>
              <a:t>There is, </a:t>
            </a:r>
            <a:r>
              <a:rPr lang="en-US" i="1" u="sng" dirty="0"/>
              <a:t>however</a:t>
            </a:r>
            <a:r>
              <a:rPr lang="en-US" dirty="0"/>
              <a:t>, usefulness for this test </a:t>
            </a:r>
            <a:r>
              <a:rPr lang="en-US" b="1" dirty="0"/>
              <a:t>in patients after routine cardiac and neurologic evaluation is </a:t>
            </a:r>
            <a:r>
              <a:rPr lang="en-US" b="1" i="1" u="sng" dirty="0"/>
              <a:t>unrevealing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2775" y="4155063"/>
            <a:ext cx="5538788" cy="1162050"/>
          </a:xfrm>
        </p:spPr>
        <p:txBody>
          <a:bodyPr/>
          <a:lstStyle/>
          <a:p>
            <a:r>
              <a:rPr lang="en-US" dirty="0" err="1"/>
              <a:t>Endomyocardial</a:t>
            </a:r>
            <a:r>
              <a:rPr lang="en-US" dirty="0"/>
              <a:t> Biopsy (EMB)</a:t>
            </a:r>
          </a:p>
        </p:txBody>
      </p:sp>
      <p:pic>
        <p:nvPicPr>
          <p:cNvPr id="7" name="Picture Placeholder 6" descr="endobiopsy.jpg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7" b="-68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depth assessment of the myocardial tissue </a:t>
            </a:r>
          </a:p>
        </p:txBody>
      </p:sp>
    </p:spTree>
    <p:extLst>
      <p:ext uri="{BB962C8B-B14F-4D97-AF65-F5344CB8AC3E}">
        <p14:creationId xmlns:p14="http://schemas.microsoft.com/office/powerpoint/2010/main" val="97162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3600" b="1" u="sng" dirty="0" err="1"/>
              <a:t>Endomyocardial</a:t>
            </a:r>
            <a:r>
              <a:rPr lang="en-US" sz="3600" b="1" u="sng" dirty="0"/>
              <a:t> Biopsy (EMB)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637418"/>
            <a:ext cx="8498582" cy="49828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Considered the</a:t>
            </a:r>
            <a:r>
              <a:rPr lang="en-US" b="1" dirty="0"/>
              <a:t> gold standard to determine an etiology and confirm  diagnosis of </a:t>
            </a:r>
            <a:r>
              <a:rPr lang="en-US" b="1" u="sng" dirty="0"/>
              <a:t>myocarditis</a:t>
            </a:r>
            <a:r>
              <a:rPr lang="en-US" b="1" dirty="0"/>
              <a:t>. </a:t>
            </a:r>
          </a:p>
          <a:p>
            <a:pPr lvl="1"/>
            <a:r>
              <a:rPr lang="en-US" dirty="0"/>
              <a:t>Myocarditis can be diagnosed clinically (i.e. in the absence of EMB), but EMB is the only way to confirm the diagnosis.</a:t>
            </a:r>
          </a:p>
          <a:p>
            <a:pPr lvl="1"/>
            <a:r>
              <a:rPr lang="en-US" b="1" u="sng" dirty="0"/>
              <a:t>Typically done after…</a:t>
            </a:r>
            <a:endParaRPr lang="en-US" b="1" dirty="0"/>
          </a:p>
          <a:p>
            <a:pPr lvl="2"/>
            <a:r>
              <a:rPr lang="en-US" b="1" dirty="0"/>
              <a:t>Other causes of heart failure have been excluded </a:t>
            </a:r>
          </a:p>
          <a:p>
            <a:pPr lvl="3"/>
            <a:r>
              <a:rPr lang="en-US" b="1" dirty="0"/>
              <a:t>(</a:t>
            </a:r>
            <a:r>
              <a:rPr lang="en-US" i="1" dirty="0"/>
              <a:t>such as ischemic heart disease, critical valvular disease,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  <a:p>
            <a:pPr lvl="3"/>
            <a:r>
              <a:rPr lang="en-US" b="1" dirty="0"/>
              <a:t>Other diagnostic modalities</a:t>
            </a:r>
            <a:r>
              <a:rPr lang="en-US" i="1" dirty="0"/>
              <a:t>: such as ECHO (to suggest dx of HF), cardiac MRI, cardiac </a:t>
            </a:r>
            <a:r>
              <a:rPr lang="en-US" i="1" dirty="0" err="1"/>
              <a:t>cath</a:t>
            </a:r>
            <a:endParaRPr lang="en-US" i="1" dirty="0"/>
          </a:p>
          <a:p>
            <a:pPr lvl="1"/>
            <a:r>
              <a:rPr lang="en-US" dirty="0"/>
              <a:t>It is important to consider EMB when a </a:t>
            </a:r>
            <a:r>
              <a:rPr lang="en-US" dirty="0" err="1"/>
              <a:t>pt</a:t>
            </a:r>
            <a:r>
              <a:rPr lang="en-US" dirty="0"/>
              <a:t> fails to respond to </a:t>
            </a:r>
            <a:r>
              <a:rPr lang="en-US" b="1" u="sng" dirty="0"/>
              <a:t>usual or routine</a:t>
            </a:r>
            <a:r>
              <a:rPr lang="en-US" dirty="0"/>
              <a:t> therapies</a:t>
            </a:r>
          </a:p>
          <a:p>
            <a:r>
              <a:rPr lang="en-US" b="1" dirty="0"/>
              <a:t>It is an </a:t>
            </a:r>
            <a:r>
              <a:rPr lang="en-US" b="1" u="sng" dirty="0"/>
              <a:t>invasive</a:t>
            </a:r>
            <a:r>
              <a:rPr lang="en-US" b="1" dirty="0"/>
              <a:t> procedure, but involves minimal morbidity and discomfort </a:t>
            </a:r>
          </a:p>
          <a:p>
            <a:pPr lvl="1"/>
            <a:r>
              <a:rPr lang="en-US" dirty="0"/>
              <a:t>The provider must weigh the risk/benefit of obtaining an EMB</a:t>
            </a:r>
          </a:p>
          <a:p>
            <a:pPr lvl="2"/>
            <a:r>
              <a:rPr lang="en-US" dirty="0"/>
              <a:t>Will this biopsy give me information that I don’t already know?</a:t>
            </a:r>
          </a:p>
          <a:p>
            <a:pPr lvl="2"/>
            <a:r>
              <a:rPr lang="en-US" dirty="0"/>
              <a:t>Will this biopsy affect the treatment regimen for the patient?    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716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67" y="503238"/>
            <a:ext cx="8700575" cy="868362"/>
          </a:xfrm>
        </p:spPr>
        <p:txBody>
          <a:bodyPr/>
          <a:lstStyle/>
          <a:p>
            <a:r>
              <a:rPr lang="en-US" sz="2800" b="1" dirty="0"/>
              <a:t>The AHA/ACC/ESC class-1 recommendations </a:t>
            </a:r>
            <a:br>
              <a:rPr lang="en-US" sz="2800" b="1" dirty="0"/>
            </a:br>
            <a:r>
              <a:rPr lang="en-US" sz="2800" b="1" dirty="0"/>
              <a:t>for EMB: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40" y="1735138"/>
            <a:ext cx="8417202" cy="4825030"/>
          </a:xfrm>
        </p:spPr>
        <p:txBody>
          <a:bodyPr/>
          <a:lstStyle/>
          <a:p>
            <a:r>
              <a:rPr lang="en-US" b="1" u="sng" dirty="0"/>
              <a:t>Summary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(1) in patients with heart failure, a normal-sized or dilated LV less than 2 weeks after onset of symptoms, and hemodynamic compromise; or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(2) in patients with a dilated LV 2 weeks to 3 months after onset of symptoms, new ventricular arrhythmias or AV nodal block (</a:t>
            </a:r>
            <a:r>
              <a:rPr lang="en-US" dirty="0" err="1"/>
              <a:t>Mobitz</a:t>
            </a:r>
            <a:r>
              <a:rPr lang="en-US" dirty="0"/>
              <a:t> II or complete heart block) </a:t>
            </a:r>
            <a:r>
              <a:rPr lang="en-US" b="1" dirty="0"/>
              <a:t>or who </a:t>
            </a:r>
            <a:r>
              <a:rPr lang="en-US" b="1" u="sng" dirty="0"/>
              <a:t>do not</a:t>
            </a:r>
            <a:r>
              <a:rPr lang="en-US" b="1" dirty="0"/>
              <a:t> respond to usual care after 1–2 weeks.</a:t>
            </a:r>
          </a:p>
        </p:txBody>
      </p:sp>
    </p:spTree>
    <p:extLst>
      <p:ext uri="{BB962C8B-B14F-4D97-AF65-F5344CB8AC3E}">
        <p14:creationId xmlns:p14="http://schemas.microsoft.com/office/powerpoint/2010/main" val="28164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3600" b="1" u="sng" dirty="0"/>
              <a:t>Other Indications: (</a:t>
            </a:r>
            <a:r>
              <a:rPr lang="en-US" sz="3600" b="1" i="1" u="sng" dirty="0"/>
              <a:t>in plain terms)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5" y="1637419"/>
            <a:ext cx="8610505" cy="494374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Unexplained,</a:t>
            </a:r>
            <a:r>
              <a:rPr lang="en-US" dirty="0"/>
              <a:t> new-onset heart failure of &lt;2 weeks duration</a:t>
            </a:r>
          </a:p>
          <a:p>
            <a:pPr lvl="1"/>
            <a:r>
              <a:rPr lang="en-US" i="1" dirty="0"/>
              <a:t>Should have suspicion for myocarditis as cause </a:t>
            </a:r>
          </a:p>
          <a:p>
            <a:pPr lvl="1"/>
            <a:r>
              <a:rPr lang="en-US" b="1" i="1" u="sng" dirty="0"/>
              <a:t>**NOT</a:t>
            </a:r>
            <a:r>
              <a:rPr lang="en-US" b="1" i="1" dirty="0"/>
              <a:t> </a:t>
            </a:r>
            <a:r>
              <a:rPr lang="en-US" b="1" u="sng" dirty="0"/>
              <a:t>indicated</a:t>
            </a:r>
            <a:r>
              <a:rPr lang="en-US" b="1" dirty="0"/>
              <a:t> in routine/general HF patients**</a:t>
            </a:r>
            <a:endParaRPr lang="en-US" b="1" i="1" dirty="0"/>
          </a:p>
          <a:p>
            <a:r>
              <a:rPr lang="en-US" b="1" dirty="0"/>
              <a:t>Prolonged</a:t>
            </a:r>
            <a:r>
              <a:rPr lang="en-US" dirty="0"/>
              <a:t> period without response to traditional HF treatments</a:t>
            </a:r>
          </a:p>
          <a:p>
            <a:r>
              <a:rPr lang="en-US" dirty="0"/>
              <a:t>When considering </a:t>
            </a:r>
            <a:r>
              <a:rPr lang="en-US" b="1" dirty="0"/>
              <a:t>special</a:t>
            </a:r>
            <a:r>
              <a:rPr lang="en-US" dirty="0"/>
              <a:t>/</a:t>
            </a:r>
            <a:r>
              <a:rPr lang="en-US" b="1" dirty="0"/>
              <a:t>rare</a:t>
            </a:r>
            <a:r>
              <a:rPr lang="en-US" dirty="0"/>
              <a:t> </a:t>
            </a:r>
            <a:r>
              <a:rPr lang="en-US" b="1" dirty="0"/>
              <a:t>etiologies</a:t>
            </a:r>
            <a:r>
              <a:rPr lang="en-US" dirty="0"/>
              <a:t> of myocarditis </a:t>
            </a:r>
          </a:p>
          <a:p>
            <a:pPr lvl="1"/>
            <a:r>
              <a:rPr lang="en-US" i="1" dirty="0"/>
              <a:t>(i.e. </a:t>
            </a:r>
            <a:r>
              <a:rPr lang="en-US" i="1" dirty="0" err="1"/>
              <a:t>eosinophilic</a:t>
            </a:r>
            <a:r>
              <a:rPr lang="en-US" i="1" dirty="0"/>
              <a:t> myocarditis, cardiac </a:t>
            </a:r>
            <a:r>
              <a:rPr lang="en-US" i="1" dirty="0" err="1"/>
              <a:t>sarcoidosis</a:t>
            </a:r>
            <a:r>
              <a:rPr lang="en-US" i="1" dirty="0"/>
              <a:t>, infiltrative disease, etc.)</a:t>
            </a:r>
            <a:endParaRPr lang="en-US" dirty="0"/>
          </a:p>
          <a:p>
            <a:r>
              <a:rPr lang="en-US" dirty="0"/>
              <a:t>Monitoring for </a:t>
            </a:r>
            <a:r>
              <a:rPr lang="en-US" b="1" dirty="0"/>
              <a:t>rejection</a:t>
            </a:r>
            <a:r>
              <a:rPr lang="en-US" dirty="0"/>
              <a:t> </a:t>
            </a:r>
            <a:r>
              <a:rPr lang="en-US" b="1" dirty="0"/>
              <a:t>after</a:t>
            </a:r>
            <a:r>
              <a:rPr lang="en-US" dirty="0"/>
              <a:t> cardiac </a:t>
            </a:r>
            <a:r>
              <a:rPr lang="en-US" b="1" dirty="0"/>
              <a:t>transplantation</a:t>
            </a:r>
            <a:r>
              <a:rPr lang="en-US" dirty="0"/>
              <a:t> </a:t>
            </a:r>
          </a:p>
          <a:p>
            <a:r>
              <a:rPr lang="en-US" b="1" dirty="0"/>
              <a:t>Select cardiac tumors </a:t>
            </a:r>
          </a:p>
          <a:p>
            <a:pPr lvl="1"/>
            <a:r>
              <a:rPr lang="en-US" dirty="0"/>
              <a:t>Cardiac tumors are generally first identified/characterized by </a:t>
            </a:r>
            <a:r>
              <a:rPr lang="en-US" u="sng" dirty="0"/>
              <a:t>noninvasive</a:t>
            </a:r>
            <a:r>
              <a:rPr lang="en-US" dirty="0"/>
              <a:t> </a:t>
            </a:r>
            <a:r>
              <a:rPr lang="en-US" u="sng" dirty="0"/>
              <a:t>imaging</a:t>
            </a:r>
            <a:r>
              <a:rPr lang="en-US" dirty="0"/>
              <a:t> </a:t>
            </a:r>
            <a:r>
              <a:rPr lang="en-US" i="1" dirty="0"/>
              <a:t>(such as CT or MRI)</a:t>
            </a:r>
          </a:p>
          <a:p>
            <a:pPr lvl="1"/>
            <a:r>
              <a:rPr lang="en-US" dirty="0"/>
              <a:t>Should </a:t>
            </a:r>
            <a:r>
              <a:rPr lang="en-US" u="sng" dirty="0"/>
              <a:t>not be performed if myxoma</a:t>
            </a:r>
            <a:r>
              <a:rPr lang="en-US" dirty="0"/>
              <a:t> is suggested </a:t>
            </a:r>
            <a:r>
              <a:rPr lang="en-US" i="1" dirty="0"/>
              <a:t>(due to risk of embolization) </a:t>
            </a:r>
          </a:p>
          <a:p>
            <a:r>
              <a:rPr lang="en-US" b="1" dirty="0"/>
              <a:t>Restrictive</a:t>
            </a:r>
            <a:r>
              <a:rPr lang="en-US" dirty="0"/>
              <a:t> </a:t>
            </a:r>
            <a:r>
              <a:rPr lang="en-US" b="1" dirty="0"/>
              <a:t>cardiomyopathies</a:t>
            </a:r>
            <a:r>
              <a:rPr lang="en-US" dirty="0"/>
              <a:t> when work-up is inconclusive to determine etiology</a:t>
            </a:r>
          </a:p>
          <a:p>
            <a:r>
              <a:rPr lang="en-US" b="1" dirty="0"/>
              <a:t>Unexplained</a:t>
            </a:r>
            <a:r>
              <a:rPr lang="en-US" dirty="0"/>
              <a:t> </a:t>
            </a:r>
            <a:r>
              <a:rPr lang="en-US" b="1" dirty="0"/>
              <a:t>cardiomyopathies</a:t>
            </a:r>
            <a:r>
              <a:rPr lang="en-US" dirty="0"/>
              <a:t> </a:t>
            </a:r>
            <a:r>
              <a:rPr lang="en-US" b="1" dirty="0"/>
              <a:t>in children</a:t>
            </a:r>
          </a:p>
        </p:txBody>
      </p:sp>
    </p:spTree>
    <p:extLst>
      <p:ext uri="{BB962C8B-B14F-4D97-AF65-F5344CB8AC3E}">
        <p14:creationId xmlns:p14="http://schemas.microsoft.com/office/powerpoint/2010/main" val="9716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202" y="503238"/>
            <a:ext cx="8158346" cy="868362"/>
          </a:xfrm>
        </p:spPr>
        <p:txBody>
          <a:bodyPr/>
          <a:lstStyle/>
          <a:p>
            <a:pPr algn="l"/>
            <a:r>
              <a:rPr lang="en-US" sz="3600" b="1" u="sng" dirty="0"/>
              <a:t>Contraindications?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dirty="0"/>
              <a:t>A few </a:t>
            </a:r>
            <a:r>
              <a:rPr lang="en-US" i="1" u="sng" dirty="0"/>
              <a:t>relative</a:t>
            </a:r>
            <a:r>
              <a:rPr lang="en-US" dirty="0"/>
              <a:t> contraindications exist:</a:t>
            </a:r>
          </a:p>
          <a:p>
            <a:pPr lvl="1"/>
            <a:r>
              <a:rPr lang="en-US" dirty="0"/>
              <a:t>Consider risk/benefit for your patient</a:t>
            </a:r>
          </a:p>
          <a:p>
            <a:pPr lvl="1"/>
            <a:r>
              <a:rPr lang="en-US" dirty="0"/>
              <a:t>Anticoagulation</a:t>
            </a:r>
          </a:p>
          <a:p>
            <a:pPr lvl="1"/>
            <a:r>
              <a:rPr lang="en-US" dirty="0"/>
              <a:t>Anatomical abnormality precluding ability to collect sample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8106" y="10181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pPr algn="l"/>
            <a:r>
              <a:rPr lang="en-US" sz="3600" b="1" u="sng" dirty="0"/>
              <a:t>The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/>
          </a:bodyPr>
          <a:lstStyle/>
          <a:p>
            <a:r>
              <a:rPr lang="en-US" dirty="0"/>
              <a:t>Typically performed in the heart </a:t>
            </a:r>
            <a:r>
              <a:rPr lang="en-US" dirty="0" err="1"/>
              <a:t>cath</a:t>
            </a:r>
            <a:r>
              <a:rPr lang="en-US" dirty="0"/>
              <a:t> lab in a manner similar to cardiac catheterization.</a:t>
            </a:r>
          </a:p>
          <a:p>
            <a:r>
              <a:rPr lang="en-US" dirty="0"/>
              <a:t>4-6 tissue sample fragments are collected via single-use </a:t>
            </a:r>
            <a:r>
              <a:rPr lang="en-US" b="1" u="sng" dirty="0"/>
              <a:t>bioptomes</a:t>
            </a:r>
            <a:r>
              <a:rPr lang="en-US" dirty="0"/>
              <a:t> (see next few slides for further explanation).</a:t>
            </a:r>
          </a:p>
          <a:p>
            <a:pPr lvl="1"/>
            <a:r>
              <a:rPr lang="en-US" i="1" dirty="0"/>
              <a:t>Usually collected from the R side of the </a:t>
            </a:r>
            <a:r>
              <a:rPr lang="en-US" i="1" dirty="0" err="1"/>
              <a:t>intraventricular</a:t>
            </a:r>
            <a:r>
              <a:rPr lang="en-US" i="1" dirty="0"/>
              <a:t> septum</a:t>
            </a:r>
          </a:p>
          <a:p>
            <a:pPr lvl="1"/>
            <a:r>
              <a:rPr lang="en-US" i="1" dirty="0"/>
              <a:t>Since myocarditis occur in in a “patchy” pattern, multiple samples are usually taken from various sites</a:t>
            </a:r>
          </a:p>
          <a:p>
            <a:r>
              <a:rPr lang="en-US" b="1" u="sng" dirty="0"/>
              <a:t>How to find the right area to biopsy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Cardiovascular MRI (CMR) or endocardial voltage mapping may help to increase the yield of an EMB by identifying regions with inflammation for sampling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716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biopstomeinstrument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62" r="-14362"/>
          <a:stretch>
            <a:fillRect/>
          </a:stretch>
        </p:blipFill>
        <p:spPr>
          <a:xfrm>
            <a:off x="-1" y="128455"/>
            <a:ext cx="3935726" cy="1966687"/>
          </a:xfrm>
        </p:spPr>
      </p:pic>
      <p:pic>
        <p:nvPicPr>
          <p:cNvPr id="5" name="Picture 4" descr="cutter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2" y="2168616"/>
            <a:ext cx="4477288" cy="4601302"/>
          </a:xfrm>
          <a:prstGeom prst="rect">
            <a:avLst/>
          </a:prstGeom>
        </p:spPr>
      </p:pic>
      <p:pic>
        <p:nvPicPr>
          <p:cNvPr id="6" name="Picture 5" descr="areasofbiop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365" y="1371600"/>
            <a:ext cx="4365263" cy="4618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26B30-F01F-8446-ADC7-5B8A0720AA55}"/>
              </a:ext>
            </a:extLst>
          </p:cNvPr>
          <p:cNvSpPr txBox="1"/>
          <p:nvPr/>
        </p:nvSpPr>
        <p:spPr>
          <a:xfrm>
            <a:off x="4571206" y="326761"/>
            <a:ext cx="420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Bioptomes (left),</a:t>
            </a:r>
          </a:p>
          <a:p>
            <a:r>
              <a:rPr lang="en-US" dirty="0"/>
              <a:t>Areas of EMB sampling (right)</a:t>
            </a:r>
          </a:p>
        </p:txBody>
      </p:sp>
    </p:spTree>
    <p:extLst>
      <p:ext uri="{BB962C8B-B14F-4D97-AF65-F5344CB8AC3E}">
        <p14:creationId xmlns:p14="http://schemas.microsoft.com/office/powerpoint/2010/main" val="175790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actionshot.jp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0"/>
          <a:stretch/>
        </p:blipFill>
        <p:spPr>
          <a:xfrm>
            <a:off x="3883248" y="2917882"/>
            <a:ext cx="5260752" cy="3940118"/>
          </a:xfrm>
        </p:spPr>
      </p:pic>
      <p:pic>
        <p:nvPicPr>
          <p:cNvPr id="5" name="Picture 4" descr="Bioptom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987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3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Results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075" y="1735137"/>
            <a:ext cx="8156405" cy="4772549"/>
          </a:xfrm>
        </p:spPr>
        <p:txBody>
          <a:bodyPr/>
          <a:lstStyle/>
          <a:p>
            <a:r>
              <a:rPr lang="en-US" dirty="0"/>
              <a:t>Once histological evaluation of a sample is complete, the reviewing </a:t>
            </a:r>
            <a:r>
              <a:rPr lang="en-US" b="1" dirty="0"/>
              <a:t>pathologist will remark on the findings.</a:t>
            </a:r>
          </a:p>
          <a:p>
            <a:r>
              <a:rPr lang="en-US" dirty="0"/>
              <a:t>There are </a:t>
            </a:r>
            <a:r>
              <a:rPr lang="en-US" b="1" dirty="0"/>
              <a:t>several histological diagnostic criteria to define myocarditis (and other diagnoses)</a:t>
            </a:r>
          </a:p>
          <a:p>
            <a:pPr lvl="1"/>
            <a:r>
              <a:rPr lang="en-US" dirty="0"/>
              <a:t>Dallas Criteria</a:t>
            </a:r>
          </a:p>
          <a:p>
            <a:pPr lvl="1"/>
            <a:r>
              <a:rPr lang="en-US" dirty="0"/>
              <a:t>WHO/ISPC Definition</a:t>
            </a:r>
          </a:p>
          <a:p>
            <a:pPr lvl="1"/>
            <a:r>
              <a:rPr lang="en-US" dirty="0"/>
              <a:t>Others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85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536" y="3438971"/>
            <a:ext cx="7625463" cy="1914144"/>
          </a:xfrm>
        </p:spPr>
        <p:txBody>
          <a:bodyPr/>
          <a:lstStyle/>
          <a:p>
            <a:br>
              <a:rPr lang="en-US" dirty="0"/>
            </a:br>
            <a:r>
              <a:rPr lang="en-US" b="1" dirty="0"/>
              <a:t>Cardiology Diagnostics </a:t>
            </a:r>
            <a:br>
              <a:rPr lang="en-US" b="1" dirty="0"/>
            </a:br>
            <a:r>
              <a:rPr lang="en-US" b="1" dirty="0"/>
              <a:t>Finale</a:t>
            </a:r>
            <a:br>
              <a:rPr lang="en-US" b="1" dirty="0"/>
            </a:b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450812"/>
            <a:ext cx="6477000" cy="1174088"/>
          </a:xfrm>
        </p:spPr>
        <p:txBody>
          <a:bodyPr/>
          <a:lstStyle/>
          <a:p>
            <a:r>
              <a:rPr lang="en-US" dirty="0"/>
              <a:t>Diagnostic Medicine I - Fall 2020</a:t>
            </a:r>
          </a:p>
          <a:p>
            <a:r>
              <a:rPr lang="en-US" dirty="0"/>
              <a:t>Prepared by: Matt </a:t>
            </a:r>
            <a:r>
              <a:rPr lang="en-US" dirty="0" err="1"/>
              <a:t>Ewald</a:t>
            </a:r>
            <a:r>
              <a:rPr lang="en-US" dirty="0"/>
              <a:t>, MPAS, PA-C</a:t>
            </a:r>
          </a:p>
        </p:txBody>
      </p:sp>
    </p:spTree>
    <p:extLst>
      <p:ext uri="{BB962C8B-B14F-4D97-AF65-F5344CB8AC3E}">
        <p14:creationId xmlns:p14="http://schemas.microsoft.com/office/powerpoint/2010/main" val="37457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3600" b="1" u="sng" dirty="0"/>
              <a:t>Risks?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General procedure-related complications:</a:t>
            </a:r>
          </a:p>
          <a:p>
            <a:pPr lvl="1"/>
            <a:r>
              <a:rPr lang="en-US" dirty="0"/>
              <a:t>Access-site pain/bleeding</a:t>
            </a:r>
          </a:p>
          <a:p>
            <a:pPr lvl="1"/>
            <a:r>
              <a:rPr lang="en-US" dirty="0"/>
              <a:t>Pneumothorax, arterial puncture, pulmonary embolization, nerve block or injury, hematoma, damage to the tricuspid valve, creation of </a:t>
            </a:r>
            <a:r>
              <a:rPr lang="en-US" dirty="0" err="1"/>
              <a:t>arteriovenous</a:t>
            </a:r>
            <a:r>
              <a:rPr lang="en-US" dirty="0"/>
              <a:t> fistula, and deep venous thrombosis.</a:t>
            </a:r>
          </a:p>
          <a:p>
            <a:r>
              <a:rPr lang="en-US" b="1" u="sng" dirty="0"/>
              <a:t>Rare</a:t>
            </a:r>
            <a:r>
              <a:rPr lang="en-US" b="1" dirty="0"/>
              <a:t> complications:</a:t>
            </a:r>
          </a:p>
          <a:p>
            <a:pPr lvl="1"/>
            <a:r>
              <a:rPr lang="en-US" b="1" dirty="0"/>
              <a:t>Cardiac puncture </a:t>
            </a:r>
            <a:r>
              <a:rPr lang="en-US" i="1" dirty="0"/>
              <a:t>(occurs &lt;1%, but if occurs it is often fatal)</a:t>
            </a:r>
          </a:p>
          <a:p>
            <a:pPr lvl="1"/>
            <a:r>
              <a:rPr lang="en-US" b="1" dirty="0"/>
              <a:t>Non</a:t>
            </a:r>
            <a:r>
              <a:rPr lang="en-US" dirty="0"/>
              <a:t>-</a:t>
            </a:r>
            <a:r>
              <a:rPr lang="en-US" b="1" dirty="0"/>
              <a:t>diagnostic results can suggest:</a:t>
            </a:r>
          </a:p>
          <a:p>
            <a:pPr lvl="2"/>
            <a:r>
              <a:rPr lang="en-US" i="1" dirty="0"/>
              <a:t>We missed the affected area of myocardium? Poor technique? Poor handling of sample after procedure? </a:t>
            </a:r>
            <a:r>
              <a:rPr lang="en-US" i="1" u="sng" dirty="0"/>
              <a:t>Or</a:t>
            </a:r>
            <a:r>
              <a:rPr lang="en-US" i="1" dirty="0"/>
              <a:t> simply no evidence of myocarditis</a:t>
            </a:r>
          </a:p>
          <a:p>
            <a:pPr lvl="1"/>
            <a:r>
              <a:rPr lang="en-US" b="1" dirty="0"/>
              <a:t>Arrhythmia</a:t>
            </a:r>
            <a:r>
              <a:rPr lang="en-US" dirty="0"/>
              <a:t> or </a:t>
            </a:r>
            <a:r>
              <a:rPr lang="en-US" b="1" dirty="0"/>
              <a:t>conduction abnormalities may occur post-procedure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553005"/>
            <a:ext cx="5538788" cy="1162050"/>
          </a:xfrm>
        </p:spPr>
        <p:txBody>
          <a:bodyPr/>
          <a:lstStyle/>
          <a:p>
            <a:r>
              <a:rPr lang="en-US" dirty="0"/>
              <a:t>Cardiac PET Scan &amp; SPECT Scan</a:t>
            </a:r>
          </a:p>
        </p:txBody>
      </p:sp>
      <p:pic>
        <p:nvPicPr>
          <p:cNvPr id="5" name="Picture Placeholder 4" descr="Screen Shot 2016-12-01 at 4.10.36 PM.png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147" b="-1414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2774" y="5613182"/>
            <a:ext cx="5991225" cy="865093"/>
          </a:xfrm>
        </p:spPr>
        <p:txBody>
          <a:bodyPr/>
          <a:lstStyle/>
          <a:p>
            <a:r>
              <a:rPr lang="en-US" dirty="0"/>
              <a:t>The two main types of radionuclide myocardial perfusion imaging (</a:t>
            </a:r>
            <a:r>
              <a:rPr lang="en-US" dirty="0" err="1"/>
              <a:t>rMPI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24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79" y="503238"/>
            <a:ext cx="7313613" cy="868362"/>
          </a:xfrm>
        </p:spPr>
        <p:txBody>
          <a:bodyPr/>
          <a:lstStyle/>
          <a:p>
            <a:pPr algn="l"/>
            <a:r>
              <a:rPr lang="en-US" b="1" dirty="0"/>
              <a:t>General Indications for PET and SPECT: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230" y="1731264"/>
            <a:ext cx="7796783" cy="4798849"/>
          </a:xfrm>
        </p:spPr>
        <p:txBody>
          <a:bodyPr/>
          <a:lstStyle/>
          <a:p>
            <a:r>
              <a:rPr lang="en-US" b="1" dirty="0"/>
              <a:t>To assess myocardial blood flow and/or tissue viability</a:t>
            </a:r>
          </a:p>
          <a:p>
            <a:pPr lvl="1"/>
            <a:r>
              <a:rPr lang="en-US" dirty="0">
                <a:sym typeface="Wingdings"/>
              </a:rPr>
              <a:t>Looking for </a:t>
            </a:r>
            <a:r>
              <a:rPr lang="en-US" dirty="0"/>
              <a:t>etiologies that would limit coronary flow (i.e. coronary artery stenosis), </a:t>
            </a:r>
            <a:r>
              <a:rPr lang="en-US" b="1" u="sng" dirty="0"/>
              <a:t>or</a:t>
            </a:r>
            <a:r>
              <a:rPr lang="en-US" dirty="0"/>
              <a:t> evidence of myocardial ischemic changes (i.e. prior infarct). </a:t>
            </a:r>
          </a:p>
          <a:p>
            <a:pPr lvl="1"/>
            <a:endParaRPr lang="en-US" dirty="0"/>
          </a:p>
          <a:p>
            <a:r>
              <a:rPr lang="en-US" b="1" dirty="0"/>
              <a:t>Clinical Example:</a:t>
            </a:r>
          </a:p>
          <a:p>
            <a:pPr lvl="1"/>
            <a:r>
              <a:rPr lang="en-US" b="1" dirty="0"/>
              <a:t>When assessing etiology of heart failure (HF), consider: </a:t>
            </a:r>
          </a:p>
          <a:p>
            <a:pPr lvl="2"/>
            <a:r>
              <a:rPr lang="en-US" b="1" dirty="0"/>
              <a:t>Is there </a:t>
            </a:r>
            <a:r>
              <a:rPr lang="en-US" b="1" u="sng" dirty="0"/>
              <a:t>ischemic</a:t>
            </a:r>
            <a:r>
              <a:rPr lang="en-US" b="1" dirty="0"/>
              <a:t> disease present? – </a:t>
            </a:r>
          </a:p>
          <a:p>
            <a:pPr lvl="3"/>
            <a:r>
              <a:rPr lang="en-US" dirty="0"/>
              <a:t>A “regional”  wall abnormality seen on imaging suggesting prior infarct is highly suggestion of ischemic disease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17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pPr algn="l"/>
            <a:r>
              <a:rPr lang="en-US" sz="4000" b="1" dirty="0"/>
              <a:t>Cardiac PET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68" y="1371600"/>
            <a:ext cx="8741968" cy="533798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Cardiac positron emission tomography (PET) </a:t>
            </a:r>
            <a:r>
              <a:rPr lang="en-US" dirty="0"/>
              <a:t>is an established, </a:t>
            </a:r>
            <a:r>
              <a:rPr lang="en-US" b="1" u="sng" dirty="0"/>
              <a:t>noninvasive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 of evaluating myocardial perfusion and viability </a:t>
            </a:r>
          </a:p>
          <a:p>
            <a:pPr lvl="1"/>
            <a:r>
              <a:rPr lang="en-US" dirty="0"/>
              <a:t>Classified as a noninvasive </a:t>
            </a:r>
            <a:r>
              <a:rPr lang="en-US" b="1" u="sng" dirty="0"/>
              <a:t>nuclear</a:t>
            </a:r>
            <a:r>
              <a:rPr lang="en-US" b="1" dirty="0"/>
              <a:t> </a:t>
            </a:r>
            <a:r>
              <a:rPr lang="en-US" b="1" u="sng" dirty="0"/>
              <a:t>imaging</a:t>
            </a:r>
            <a:r>
              <a:rPr lang="en-US" b="1" dirty="0"/>
              <a:t> test.</a:t>
            </a:r>
          </a:p>
          <a:p>
            <a:r>
              <a:rPr lang="en-US" b="1" u="sng" dirty="0"/>
              <a:t>PET</a:t>
            </a:r>
            <a:r>
              <a:rPr lang="en-US" dirty="0"/>
              <a:t> </a:t>
            </a:r>
            <a:r>
              <a:rPr lang="en-US" b="1" u="sng" dirty="0"/>
              <a:t>assesses</a:t>
            </a:r>
            <a:r>
              <a:rPr lang="en-US" b="1" dirty="0"/>
              <a:t> </a:t>
            </a:r>
            <a:r>
              <a:rPr lang="en-US" b="1" u="sng" dirty="0"/>
              <a:t>metabolically</a:t>
            </a:r>
            <a:r>
              <a:rPr lang="en-US" b="1" dirty="0"/>
              <a:t> </a:t>
            </a:r>
            <a:r>
              <a:rPr lang="en-US" b="1" u="sng" dirty="0"/>
              <a:t>active</a:t>
            </a:r>
            <a:r>
              <a:rPr lang="en-US" b="1" dirty="0"/>
              <a:t> </a:t>
            </a:r>
            <a:r>
              <a:rPr lang="en-US" b="1" u="sng" dirty="0"/>
              <a:t>tissue</a:t>
            </a:r>
            <a:r>
              <a:rPr lang="en-US" b="1" dirty="0"/>
              <a:t> </a:t>
            </a:r>
            <a:r>
              <a:rPr lang="en-US" dirty="0"/>
              <a:t>by administering a radiotracer isotope to the patient during a “rest” and “stress” phase</a:t>
            </a:r>
          </a:p>
          <a:p>
            <a:pPr lvl="1"/>
            <a:r>
              <a:rPr lang="en-US" dirty="0"/>
              <a:t>P</a:t>
            </a:r>
            <a:r>
              <a:rPr lang="en-US" b="1" dirty="0"/>
              <a:t>ositron-emitting isotopes </a:t>
            </a:r>
            <a:r>
              <a:rPr lang="en-US" dirty="0"/>
              <a:t>(i.e. nitrogen-13,  fluorine-18, etc.) </a:t>
            </a:r>
          </a:p>
          <a:p>
            <a:r>
              <a:rPr lang="en-US" dirty="0"/>
              <a:t>Providers can use myocardial </a:t>
            </a:r>
            <a:r>
              <a:rPr lang="en-US" u="sng" dirty="0"/>
              <a:t>viability</a:t>
            </a:r>
            <a:r>
              <a:rPr lang="en-US" dirty="0"/>
              <a:t> </a:t>
            </a:r>
            <a:r>
              <a:rPr lang="en-US" b="1" u="sng" dirty="0"/>
              <a:t>findings</a:t>
            </a:r>
            <a:r>
              <a:rPr lang="en-US" b="1" dirty="0"/>
              <a:t> in complement to anatomic information obtained with cardiac angiography </a:t>
            </a:r>
            <a:r>
              <a:rPr lang="en-US" b="1" i="1" dirty="0"/>
              <a:t>(i.e. CTA)</a:t>
            </a:r>
          </a:p>
          <a:p>
            <a:pPr lvl="1"/>
            <a:r>
              <a:rPr lang="en-US" dirty="0"/>
              <a:t>This can be </a:t>
            </a:r>
            <a:r>
              <a:rPr lang="en-US" b="1" dirty="0"/>
              <a:t>helpful in treatment planning:</a:t>
            </a:r>
          </a:p>
          <a:p>
            <a:pPr lvl="2"/>
            <a:r>
              <a:rPr lang="en-US" dirty="0"/>
              <a:t>I.e. planning CABG vs. stenting</a:t>
            </a:r>
          </a:p>
          <a:p>
            <a:pPr lvl="2"/>
            <a:r>
              <a:rPr lang="en-US" dirty="0"/>
              <a:t>Or post-CABG to determine if grafts are successfully perfusing appropriate portions of the myocardium</a:t>
            </a:r>
          </a:p>
        </p:txBody>
      </p:sp>
    </p:spTree>
    <p:extLst>
      <p:ext uri="{BB962C8B-B14F-4D97-AF65-F5344CB8AC3E}">
        <p14:creationId xmlns:p14="http://schemas.microsoft.com/office/powerpoint/2010/main" val="21417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etscanbasic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40" b="-2540"/>
          <a:stretch>
            <a:fillRect/>
          </a:stretch>
        </p:blipFill>
        <p:spPr>
          <a:xfrm>
            <a:off x="914400" y="1664579"/>
            <a:ext cx="7313613" cy="405606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PET snapshot of metabolic activity</a:t>
            </a:r>
          </a:p>
        </p:txBody>
      </p:sp>
    </p:spTree>
    <p:extLst>
      <p:ext uri="{BB962C8B-B14F-4D97-AF65-F5344CB8AC3E}">
        <p14:creationId xmlns:p14="http://schemas.microsoft.com/office/powerpoint/2010/main" val="357535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CTANDPET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97" r="-17097"/>
          <a:stretch>
            <a:fillRect/>
          </a:stretch>
        </p:blipFill>
        <p:spPr>
          <a:xfrm>
            <a:off x="-1098908" y="568815"/>
            <a:ext cx="11340227" cy="628918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1DBD31-BBBD-074F-8B7A-CCA66B73BCF7}"/>
              </a:ext>
            </a:extLst>
          </p:cNvPr>
          <p:cNvSpPr txBox="1"/>
          <p:nvPr/>
        </p:nvSpPr>
        <p:spPr>
          <a:xfrm>
            <a:off x="0" y="0"/>
            <a:ext cx="772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Looking for changes </a:t>
            </a:r>
            <a:r>
              <a:rPr lang="en-US" dirty="0" err="1">
                <a:highlight>
                  <a:srgbClr val="FFFF00"/>
                </a:highlight>
              </a:rPr>
              <a:t>bw</a:t>
            </a:r>
            <a:r>
              <a:rPr lang="en-US" dirty="0">
                <a:highlight>
                  <a:srgbClr val="FFFF00"/>
                </a:highlight>
              </a:rPr>
              <a:t> stress and rest phase; this is very helpful for planning purposes to try to assess the significance of the severity of the abnormality is</a:t>
            </a:r>
          </a:p>
        </p:txBody>
      </p:sp>
    </p:spTree>
    <p:extLst>
      <p:ext uri="{BB962C8B-B14F-4D97-AF65-F5344CB8AC3E}">
        <p14:creationId xmlns:p14="http://schemas.microsoft.com/office/powerpoint/2010/main" val="83270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Areas of Strength </a:t>
            </a:r>
            <a:br>
              <a:rPr lang="en-US" sz="4000" b="1" dirty="0"/>
            </a:br>
            <a:r>
              <a:rPr lang="en-US" sz="4000" b="1" i="1" dirty="0"/>
              <a:t>(over other imaging modalities)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Myocardial PET scanning has the advantage of being </a:t>
            </a:r>
            <a:r>
              <a:rPr lang="en-US" b="1" dirty="0"/>
              <a:t>able to assess both </a:t>
            </a:r>
            <a:r>
              <a:rPr lang="en-US" b="1" u="sng" dirty="0"/>
              <a:t>perfusion</a:t>
            </a:r>
            <a:r>
              <a:rPr lang="en-US" b="1" dirty="0"/>
              <a:t> and </a:t>
            </a:r>
            <a:r>
              <a:rPr lang="en-US" b="1" u="sng" dirty="0"/>
              <a:t>metabolism</a:t>
            </a:r>
            <a:r>
              <a:rPr lang="en-US" b="1" dirty="0"/>
              <a:t>. </a:t>
            </a:r>
          </a:p>
          <a:p>
            <a:pPr lvl="1"/>
            <a:r>
              <a:rPr lang="en-US" b="1" u="sng" dirty="0"/>
              <a:t>How</a:t>
            </a:r>
            <a:r>
              <a:rPr lang="en-US" b="1" dirty="0"/>
              <a:t>?</a:t>
            </a:r>
          </a:p>
          <a:p>
            <a:pPr lvl="2"/>
            <a:r>
              <a:rPr lang="en-US" dirty="0"/>
              <a:t>Ischemia shifts myocyte metabolism from glucose to fatty acids. Thus, uptake of a radioisotope-labeled glucose-analog by myocytes in an area of dysfunctional myocardium</a:t>
            </a:r>
            <a:r>
              <a:rPr lang="en-US" b="1" dirty="0"/>
              <a:t> indicates metabolic activity and thus, viability. </a:t>
            </a:r>
          </a:p>
          <a:p>
            <a:pPr lvl="3"/>
            <a:r>
              <a:rPr lang="en-US" dirty="0" err="1"/>
              <a:t>Readioisotope</a:t>
            </a:r>
            <a:r>
              <a:rPr lang="en-US" dirty="0"/>
              <a:t> is usually fluorine-18 labeled </a:t>
            </a:r>
            <a:r>
              <a:rPr lang="en-US" dirty="0" err="1"/>
              <a:t>deoxyglucose</a:t>
            </a:r>
            <a:r>
              <a:rPr lang="en-US" dirty="0"/>
              <a:t> (“</a:t>
            </a:r>
            <a:r>
              <a:rPr lang="en-US" b="1" dirty="0"/>
              <a:t>FDG”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u="sng" dirty="0"/>
              <a:t>Regional</a:t>
            </a:r>
            <a:r>
              <a:rPr lang="en-US" dirty="0"/>
              <a:t> </a:t>
            </a:r>
            <a:r>
              <a:rPr lang="en-US" b="1" u="sng" dirty="0"/>
              <a:t>perfusion</a:t>
            </a:r>
            <a:r>
              <a:rPr lang="en-US" dirty="0"/>
              <a:t> is assessed by demonstrating the distribution of blood flow in each coronary artery “water shed”.</a:t>
            </a:r>
          </a:p>
          <a:p>
            <a:r>
              <a:rPr lang="en-US" dirty="0"/>
              <a:t>As a result, PET imaging has the ability to differentiate between </a:t>
            </a:r>
            <a:r>
              <a:rPr lang="en-US" b="1" dirty="0"/>
              <a:t>normal, “stunned” or “hibernating”, and necrotic myocardium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Stunned or hibernating = appearing as if they were suggestive of ischemia but in reality it is still having metabolic activity; necrotic will not have any of those</a:t>
            </a:r>
          </a:p>
        </p:txBody>
      </p:sp>
    </p:spTree>
    <p:extLst>
      <p:ext uri="{BB962C8B-B14F-4D97-AF65-F5344CB8AC3E}">
        <p14:creationId xmlns:p14="http://schemas.microsoft.com/office/powerpoint/2010/main" val="134640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u="sng" dirty="0"/>
              <a:t>Basic Interpretation of PET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93" y="1569469"/>
            <a:ext cx="8831662" cy="486400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presence of the FDG-isotope uptake in regions showing metabolic activity but decreased blood flow (called </a:t>
            </a:r>
            <a:r>
              <a:rPr lang="en-US" b="1" dirty="0"/>
              <a:t>"PET mismatch"</a:t>
            </a:r>
            <a:r>
              <a:rPr lang="en-US" dirty="0"/>
              <a:t>) defines </a:t>
            </a:r>
            <a:r>
              <a:rPr lang="en-US" b="1" u="sng" dirty="0"/>
              <a:t>hibernating or stunned</a:t>
            </a:r>
            <a:r>
              <a:rPr lang="en-US" u="sng" dirty="0"/>
              <a:t> </a:t>
            </a:r>
            <a:r>
              <a:rPr lang="en-US" dirty="0"/>
              <a:t>myocardium by PET imaging</a:t>
            </a:r>
          </a:p>
          <a:p>
            <a:pPr lvl="1"/>
            <a:r>
              <a:rPr lang="en-US" dirty="0"/>
              <a:t>Those tissues are still likely </a:t>
            </a:r>
            <a:r>
              <a:rPr lang="en-US" u="sng" dirty="0"/>
              <a:t>viable.</a:t>
            </a:r>
          </a:p>
          <a:p>
            <a:pPr lvl="2"/>
            <a:r>
              <a:rPr lang="en-US" dirty="0"/>
              <a:t>Areas deemed to be “hibernating” or “stunned” have approximately an </a:t>
            </a:r>
            <a:r>
              <a:rPr lang="en-US" b="1" dirty="0"/>
              <a:t>80-85% chance of functional improvement following revascularization (</a:t>
            </a:r>
            <a:r>
              <a:rPr lang="en-US" b="1" dirty="0" err="1"/>
              <a:t>cath</a:t>
            </a:r>
            <a:r>
              <a:rPr lang="en-US" b="1" dirty="0"/>
              <a:t>)</a:t>
            </a:r>
          </a:p>
          <a:p>
            <a:r>
              <a:rPr lang="en-US" dirty="0"/>
              <a:t>A reduction in </a:t>
            </a:r>
            <a:r>
              <a:rPr lang="en-US" b="1" u="sng" dirty="0"/>
              <a:t>both</a:t>
            </a:r>
            <a:r>
              <a:rPr lang="en-US" dirty="0"/>
              <a:t> </a:t>
            </a:r>
            <a:r>
              <a:rPr lang="en-US" b="1" dirty="0"/>
              <a:t>metabolism</a:t>
            </a:r>
            <a:r>
              <a:rPr lang="en-US" dirty="0"/>
              <a:t> and </a:t>
            </a:r>
            <a:r>
              <a:rPr lang="en-US" b="1" dirty="0"/>
              <a:t>perfusion</a:t>
            </a:r>
            <a:r>
              <a:rPr lang="en-US" dirty="0"/>
              <a:t> (called </a:t>
            </a:r>
            <a:r>
              <a:rPr lang="en-US" b="1" u="sng" dirty="0"/>
              <a:t>"PET match"</a:t>
            </a:r>
            <a:r>
              <a:rPr lang="en-US" dirty="0"/>
              <a:t>) is thought to represent predominantly </a:t>
            </a:r>
            <a:r>
              <a:rPr lang="en-US" b="1" u="sng" dirty="0"/>
              <a:t>necrotic</a:t>
            </a:r>
            <a:r>
              <a:rPr lang="en-US" dirty="0"/>
              <a:t> myocardium. </a:t>
            </a:r>
          </a:p>
          <a:p>
            <a:pPr lvl="1"/>
            <a:r>
              <a:rPr lang="en-US" b="1" u="sng" dirty="0"/>
              <a:t>Of note: </a:t>
            </a:r>
          </a:p>
          <a:p>
            <a:pPr lvl="2"/>
            <a:r>
              <a:rPr lang="en-US" dirty="0"/>
              <a:t>Myocardial segments with significant reductions in both blood flow and FDG uptake (“PET Match”) have </a:t>
            </a:r>
            <a:r>
              <a:rPr lang="en-US" b="1" dirty="0"/>
              <a:t>only a 20% chance of functional improvement following revascularization.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47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72" y="296152"/>
            <a:ext cx="1639501" cy="868362"/>
          </a:xfrm>
        </p:spPr>
        <p:txBody>
          <a:bodyPr/>
          <a:lstStyle/>
          <a:p>
            <a:r>
              <a:rPr lang="en-US" sz="1800" dirty="0"/>
              <a:t>Example #1</a:t>
            </a:r>
          </a:p>
        </p:txBody>
      </p:sp>
      <p:pic>
        <p:nvPicPr>
          <p:cNvPr id="4" name="Content Placeholder 3" descr="PETinf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7" t="96" r="-10294"/>
          <a:stretch/>
        </p:blipFill>
        <p:spPr>
          <a:xfrm>
            <a:off x="-478791" y="977734"/>
            <a:ext cx="10098072" cy="5594894"/>
          </a:xfrm>
        </p:spPr>
      </p:pic>
    </p:spTree>
    <p:extLst>
      <p:ext uri="{BB962C8B-B14F-4D97-AF65-F5344CB8AC3E}">
        <p14:creationId xmlns:p14="http://schemas.microsoft.com/office/powerpoint/2010/main" val="239856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72" y="44664"/>
            <a:ext cx="1639501" cy="868362"/>
          </a:xfrm>
        </p:spPr>
        <p:txBody>
          <a:bodyPr/>
          <a:lstStyle/>
          <a:p>
            <a:r>
              <a:rPr lang="en-US" sz="1800" dirty="0"/>
              <a:t>Example #2</a:t>
            </a:r>
          </a:p>
        </p:txBody>
      </p:sp>
      <p:pic>
        <p:nvPicPr>
          <p:cNvPr id="4" name="Content Placeholder 3" descr="Screen Shot 2016-12-02 at 9.20.00 A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540" r="-14540"/>
          <a:stretch>
            <a:fillRect/>
          </a:stretch>
        </p:blipFill>
        <p:spPr>
          <a:xfrm>
            <a:off x="-728380" y="713514"/>
            <a:ext cx="11079316" cy="61444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E7081-EC1B-5342-9E9B-B02C31F5BBB4}"/>
              </a:ext>
            </a:extLst>
          </p:cNvPr>
          <p:cNvSpPr txBox="1"/>
          <p:nvPr/>
        </p:nvSpPr>
        <p:spPr>
          <a:xfrm>
            <a:off x="7571232" y="3901440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phase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C3637-AB0F-E849-B259-F8ACC533293D}"/>
              </a:ext>
            </a:extLst>
          </p:cNvPr>
          <p:cNvSpPr txBox="1"/>
          <p:nvPr/>
        </p:nvSpPr>
        <p:spPr>
          <a:xfrm>
            <a:off x="7571232" y="1938145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 phase</a:t>
            </a:r>
          </a:p>
        </p:txBody>
      </p:sp>
    </p:spTree>
    <p:extLst>
      <p:ext uri="{BB962C8B-B14F-4D97-AF65-F5344CB8AC3E}">
        <p14:creationId xmlns:p14="http://schemas.microsoft.com/office/powerpoint/2010/main" val="202419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96" y="503238"/>
            <a:ext cx="8146930" cy="868362"/>
          </a:xfrm>
        </p:spPr>
        <p:txBody>
          <a:bodyPr/>
          <a:lstStyle/>
          <a:p>
            <a:pPr algn="l"/>
            <a:r>
              <a:rPr lang="en-US" b="1" u="sng" dirty="0"/>
              <a:t>Objectives</a:t>
            </a:r>
            <a:r>
              <a:rPr lang="en-US" dirty="0"/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096" y="1735138"/>
            <a:ext cx="8320630" cy="4724006"/>
          </a:xfrm>
        </p:spPr>
        <p:txBody>
          <a:bodyPr>
            <a:normAutofit/>
          </a:bodyPr>
          <a:lstStyle/>
          <a:p>
            <a:r>
              <a:rPr lang="en-US" b="1" dirty="0"/>
              <a:t>By the end of this class, you should be able to:</a:t>
            </a:r>
          </a:p>
          <a:p>
            <a:pPr lvl="1"/>
            <a:r>
              <a:rPr lang="en-US" dirty="0"/>
              <a:t>Have a better understanding of the indications </a:t>
            </a:r>
            <a:r>
              <a:rPr lang="en-US" i="1" dirty="0"/>
              <a:t>(and/or contraindications when applicable) </a:t>
            </a:r>
            <a:r>
              <a:rPr lang="en-US" dirty="0"/>
              <a:t>for use of Tilt Table Testing, Endocardial Biopsy, and Cardiac PET/SPECT Scan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Apply acquired knowledge to presented clinical or case scenarios and appropriately determine when to order these diagnostic tests.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Understand limitations to these diagnostic tests </a:t>
            </a:r>
            <a:r>
              <a:rPr lang="en-US" i="1" dirty="0"/>
              <a:t>(if any) </a:t>
            </a:r>
            <a:r>
              <a:rPr lang="en-US" dirty="0"/>
              <a:t>and any available strategies to mitigate the effect of these limitations on diagnosis of disease states. </a:t>
            </a:r>
          </a:p>
        </p:txBody>
      </p:sp>
    </p:spTree>
    <p:extLst>
      <p:ext uri="{BB962C8B-B14F-4D97-AF65-F5344CB8AC3E}">
        <p14:creationId xmlns:p14="http://schemas.microsoft.com/office/powerpoint/2010/main" val="121204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Contraindications and Limitations?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PET is considered to be a generally safe diagnostic tool</a:t>
            </a:r>
          </a:p>
          <a:p>
            <a:pPr lvl="2"/>
            <a:r>
              <a:rPr lang="en-US" b="1" u="sng" dirty="0"/>
              <a:t>NOTE</a:t>
            </a:r>
            <a:r>
              <a:rPr lang="en-US" dirty="0"/>
              <a:t>: If there is a planned CT portion of the PET Scan, contraindications should be considered before IV contrast is utilized. </a:t>
            </a:r>
            <a:endParaRPr lang="en-US" b="1" dirty="0"/>
          </a:p>
          <a:p>
            <a:r>
              <a:rPr lang="en-US" dirty="0"/>
              <a:t>PET scans are </a:t>
            </a:r>
            <a:r>
              <a:rPr lang="en-US" b="1" dirty="0"/>
              <a:t>not routinely recommended for women who may be pregnant but</a:t>
            </a:r>
            <a:r>
              <a:rPr lang="en-US" dirty="0"/>
              <a:t> can be evaluated on a case-by-case basis.</a:t>
            </a:r>
          </a:p>
          <a:p>
            <a:r>
              <a:rPr lang="en-US" dirty="0"/>
              <a:t>Significantly overweight patients might have difficulties accessing the scanner or fitting into the scanner.</a:t>
            </a:r>
          </a:p>
          <a:p>
            <a:endParaRPr lang="en-US" dirty="0"/>
          </a:p>
          <a:p>
            <a:r>
              <a:rPr lang="en-US" dirty="0"/>
              <a:t>The test has a 92% sensitivity and 85% specificity for diagnosing CAD when evaluating stenosis of 50% or greater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Less than 50%, it will not be as sensitive or specific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3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800" b="1" u="sng" dirty="0">
                <a:solidFill>
                  <a:srgbClr val="000090"/>
                </a:solidFill>
              </a:rPr>
              <a:t>SPECT Scan (Nuclear Imaging)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“Single Photon Emission Computed Tomography”  = (SPECT)</a:t>
            </a:r>
          </a:p>
          <a:p>
            <a:r>
              <a:rPr lang="en-US" dirty="0"/>
              <a:t>SPECT is a </a:t>
            </a:r>
            <a:r>
              <a:rPr lang="en-US" b="1" u="sng" dirty="0"/>
              <a:t>noninvasive</a:t>
            </a:r>
            <a:r>
              <a:rPr lang="en-US" b="1" dirty="0"/>
              <a:t> nuclear imaging test</a:t>
            </a:r>
            <a:r>
              <a:rPr lang="en-US" dirty="0"/>
              <a:t>, which uses radioactive tracers that are injected via IV to produce diagnostic images.</a:t>
            </a:r>
          </a:p>
          <a:p>
            <a:r>
              <a:rPr lang="en-US" dirty="0"/>
              <a:t>Typically </a:t>
            </a:r>
            <a:r>
              <a:rPr lang="en-US" b="1" dirty="0"/>
              <a:t>uses either thallium (T-201) or technetium (Tc-99m)  radioisotopes</a:t>
            </a:r>
            <a:r>
              <a:rPr lang="en-US" dirty="0"/>
              <a:t>.</a:t>
            </a:r>
          </a:p>
          <a:p>
            <a:r>
              <a:rPr lang="en-US" dirty="0"/>
              <a:t>(SPECT) is performed with the heart </a:t>
            </a:r>
            <a:r>
              <a:rPr lang="en-US" b="1" dirty="0"/>
              <a:t>at stress </a:t>
            </a:r>
            <a:r>
              <a:rPr lang="en-US" b="1" u="sng" dirty="0"/>
              <a:t>and</a:t>
            </a:r>
            <a:r>
              <a:rPr lang="en-US" b="1" dirty="0"/>
              <a:t> at rest. </a:t>
            </a:r>
          </a:p>
          <a:p>
            <a:pPr lvl="1"/>
            <a:r>
              <a:rPr lang="en-US" dirty="0"/>
              <a:t>The </a:t>
            </a:r>
            <a:r>
              <a:rPr lang="en-US" b="1" u="sng" dirty="0"/>
              <a:t>two image sets are compared</a:t>
            </a:r>
            <a:r>
              <a:rPr lang="en-US" b="1" dirty="0"/>
              <a:t> </a:t>
            </a:r>
            <a:r>
              <a:rPr lang="en-US" dirty="0"/>
              <a:t>to determine whether areas of absent perfusion (defects) on the stress images are permanent or transient. </a:t>
            </a:r>
          </a:p>
          <a:p>
            <a:pPr lvl="1"/>
            <a:r>
              <a:rPr lang="en-US" b="1" dirty="0"/>
              <a:t>Permanent defects imply areas of infarct/scarring</a:t>
            </a:r>
            <a:r>
              <a:rPr lang="en-US" dirty="0"/>
              <a:t>, </a:t>
            </a:r>
            <a:r>
              <a:rPr lang="en-US" b="1" dirty="0"/>
              <a:t>while transient or reversible defects suggest ischemia. </a:t>
            </a:r>
          </a:p>
        </p:txBody>
      </p:sp>
    </p:spTree>
    <p:extLst>
      <p:ext uri="{BB962C8B-B14F-4D97-AF65-F5344CB8AC3E}">
        <p14:creationId xmlns:p14="http://schemas.microsoft.com/office/powerpoint/2010/main" val="31780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u="sng" dirty="0"/>
              <a:t>Basic</a:t>
            </a:r>
            <a:r>
              <a:rPr lang="en-US" sz="4000" b="1" dirty="0"/>
              <a:t> </a:t>
            </a:r>
            <a:r>
              <a:rPr lang="en-US" sz="4000" b="1" u="sng" dirty="0"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special “gamma” camera picks up signals from the tracer as it moves over the heart. The tracer’s signals are converted into images.</a:t>
            </a:r>
          </a:p>
          <a:p>
            <a:r>
              <a:rPr lang="en-US" b="1" dirty="0"/>
              <a:t>Normal myocardium appears “hot” (red or bright), and ischemic or infarcted areas “cold” (blue or dark). </a:t>
            </a:r>
          </a:p>
          <a:p>
            <a:r>
              <a:rPr lang="en-US" dirty="0"/>
              <a:t>Acute MI (&lt; 12 h) can still be seen as a hotspot</a:t>
            </a:r>
          </a:p>
          <a:p>
            <a:pPr lvl="1"/>
            <a:r>
              <a:rPr lang="en-US" i="1" u="sng" dirty="0"/>
              <a:t>Why</a:t>
            </a:r>
            <a:r>
              <a:rPr lang="en-US" dirty="0"/>
              <a:t>? Because tissue is still potentially viable after acute MI</a:t>
            </a:r>
          </a:p>
          <a:p>
            <a:r>
              <a:rPr lang="en-US" dirty="0"/>
              <a:t>Old MI / scar tissue is seen as “cold" on </a:t>
            </a:r>
            <a:r>
              <a:rPr lang="en-US" u="sng" dirty="0"/>
              <a:t>both</a:t>
            </a:r>
            <a:r>
              <a:rPr lang="en-US" dirty="0"/>
              <a:t> resting and exercise scans. </a:t>
            </a:r>
          </a:p>
          <a:p>
            <a:pPr lvl="1"/>
            <a:r>
              <a:rPr lang="en-US" i="1" u="sng" dirty="0"/>
              <a:t>Why</a:t>
            </a:r>
            <a:r>
              <a:rPr lang="en-US" dirty="0"/>
              <a:t>? Tissue is no longer viable</a:t>
            </a:r>
          </a:p>
          <a:p>
            <a:r>
              <a:rPr lang="en-US" dirty="0"/>
              <a:t>Ischemia is seen as normal on rest scan and cold on exercise scan</a:t>
            </a:r>
          </a:p>
          <a:p>
            <a:pPr lvl="1"/>
            <a:r>
              <a:rPr lang="en-US" b="1" i="1" dirty="0"/>
              <a:t>Examples on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28194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Advantages/Disadvantages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 fontScale="92500"/>
          </a:bodyPr>
          <a:lstStyle/>
          <a:p>
            <a:r>
              <a:rPr lang="en-US" dirty="0"/>
              <a:t>Provides </a:t>
            </a:r>
            <a:r>
              <a:rPr lang="en-US" b="1" dirty="0"/>
              <a:t>more information that ECG alone during stress test</a:t>
            </a:r>
          </a:p>
          <a:p>
            <a:r>
              <a:rPr lang="en-US" dirty="0"/>
              <a:t>The advantages of SPECT imaging include</a:t>
            </a:r>
            <a:r>
              <a:rPr lang="en-US" b="1" dirty="0"/>
              <a:t> widespread availability, and strong research data and literature supporting its use.</a:t>
            </a:r>
          </a:p>
          <a:p>
            <a:r>
              <a:rPr lang="en-US" dirty="0"/>
              <a:t>SPECT has 87% sensitivity, and 73% specificity for detecting greater than 50% stenosis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Sensitivity and specificity lower than PET</a:t>
            </a:r>
          </a:p>
          <a:p>
            <a:r>
              <a:rPr lang="en-US" u="sng" dirty="0"/>
              <a:t>Limitations include:</a:t>
            </a:r>
          </a:p>
          <a:p>
            <a:pPr lvl="1"/>
            <a:r>
              <a:rPr lang="en-US" b="1" dirty="0"/>
              <a:t>Artifact</a:t>
            </a:r>
            <a:r>
              <a:rPr lang="en-US" dirty="0"/>
              <a:t> due to </a:t>
            </a:r>
            <a:r>
              <a:rPr lang="en-US" b="1" dirty="0"/>
              <a:t>body</a:t>
            </a:r>
            <a:r>
              <a:rPr lang="en-US" dirty="0"/>
              <a:t> </a:t>
            </a:r>
            <a:r>
              <a:rPr lang="en-US" b="1" dirty="0"/>
              <a:t>habitus (i.e. obese patients)</a:t>
            </a:r>
            <a:r>
              <a:rPr lang="en-US" dirty="0"/>
              <a:t> that limit sensitivity and specificity,</a:t>
            </a:r>
          </a:p>
          <a:p>
            <a:pPr lvl="1"/>
            <a:r>
              <a:rPr lang="en-US" dirty="0"/>
              <a:t>Limited utility for showing </a:t>
            </a:r>
            <a:r>
              <a:rPr lang="en-US" b="1" dirty="0"/>
              <a:t>extent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underlying</a:t>
            </a:r>
            <a:r>
              <a:rPr lang="en-US" dirty="0"/>
              <a:t> </a:t>
            </a:r>
            <a:r>
              <a:rPr lang="en-US" b="1" dirty="0"/>
              <a:t>CAD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LVEF not being measured at peak stress. </a:t>
            </a:r>
          </a:p>
        </p:txBody>
      </p:sp>
    </p:spTree>
    <p:extLst>
      <p:ext uri="{BB962C8B-B14F-4D97-AF65-F5344CB8AC3E}">
        <p14:creationId xmlns:p14="http://schemas.microsoft.com/office/powerpoint/2010/main" val="25751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72" y="296152"/>
            <a:ext cx="1639501" cy="868362"/>
          </a:xfrm>
        </p:spPr>
        <p:txBody>
          <a:bodyPr/>
          <a:lstStyle/>
          <a:p>
            <a:r>
              <a:rPr lang="en-US" sz="1800" b="1" dirty="0"/>
              <a:t>Example #1</a:t>
            </a:r>
          </a:p>
        </p:txBody>
      </p:sp>
      <p:pic>
        <p:nvPicPr>
          <p:cNvPr id="4" name="Content Placeholder 3" descr="rest-stressSPECT.jpe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182" r="-23182"/>
          <a:stretch>
            <a:fillRect/>
          </a:stretch>
        </p:blipFill>
        <p:spPr>
          <a:xfrm>
            <a:off x="-505343" y="983599"/>
            <a:ext cx="11292383" cy="5802575"/>
          </a:xfrm>
        </p:spPr>
      </p:pic>
      <p:sp>
        <p:nvSpPr>
          <p:cNvPr id="3" name="TextBox 2"/>
          <p:cNvSpPr txBox="1"/>
          <p:nvPr/>
        </p:nvSpPr>
        <p:spPr>
          <a:xfrm>
            <a:off x="265572" y="1854671"/>
            <a:ext cx="8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572" y="3458553"/>
            <a:ext cx="8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572" y="4877382"/>
            <a:ext cx="8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572" y="6381673"/>
            <a:ext cx="80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3604F-7988-9642-B6D2-B4BF05D86647}"/>
              </a:ext>
            </a:extLst>
          </p:cNvPr>
          <p:cNvSpPr txBox="1"/>
          <p:nvPr/>
        </p:nvSpPr>
        <p:spPr>
          <a:xfrm>
            <a:off x="1905073" y="68293"/>
            <a:ext cx="709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Bright/hot areas = viable myocardium/normal</a:t>
            </a:r>
          </a:p>
          <a:p>
            <a:r>
              <a:rPr lang="en-US" dirty="0"/>
              <a:t>Cooler areas around it = abnormal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0A53E-C619-A34E-B85E-EB6B96852196}"/>
              </a:ext>
            </a:extLst>
          </p:cNvPr>
          <p:cNvSpPr txBox="1"/>
          <p:nvPr/>
        </p:nvSpPr>
        <p:spPr>
          <a:xfrm>
            <a:off x="4337538" y="3711217"/>
            <a:ext cx="3471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Concerning for a flow limiting lesion during stress test</a:t>
            </a:r>
          </a:p>
        </p:txBody>
      </p:sp>
    </p:spTree>
    <p:extLst>
      <p:ext uri="{BB962C8B-B14F-4D97-AF65-F5344CB8AC3E}">
        <p14:creationId xmlns:p14="http://schemas.microsoft.com/office/powerpoint/2010/main" val="390544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72" y="296152"/>
            <a:ext cx="1639501" cy="868362"/>
          </a:xfrm>
        </p:spPr>
        <p:txBody>
          <a:bodyPr/>
          <a:lstStyle/>
          <a:p>
            <a:r>
              <a:rPr lang="en-US" sz="1800" dirty="0"/>
              <a:t>Example #2</a:t>
            </a:r>
          </a:p>
        </p:txBody>
      </p:sp>
      <p:pic>
        <p:nvPicPr>
          <p:cNvPr id="4" name="Content Placeholder 3" descr="Screen Shot 2016-12-02 at 9.42.26 A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" r="633"/>
          <a:stretch>
            <a:fillRect/>
          </a:stretch>
        </p:blipFill>
        <p:spPr>
          <a:xfrm>
            <a:off x="265572" y="1058657"/>
            <a:ext cx="8621078" cy="47811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9D610-2331-F444-BAEB-067F23F8DAFC}"/>
              </a:ext>
            </a:extLst>
          </p:cNvPr>
          <p:cNvSpPr txBox="1"/>
          <p:nvPr/>
        </p:nvSpPr>
        <p:spPr>
          <a:xfrm>
            <a:off x="93784" y="3460965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Suggested lesion here when comparing rest vs stress</a:t>
            </a:r>
          </a:p>
        </p:txBody>
      </p:sp>
    </p:spTree>
    <p:extLst>
      <p:ext uri="{BB962C8B-B14F-4D97-AF65-F5344CB8AC3E}">
        <p14:creationId xmlns:p14="http://schemas.microsoft.com/office/powerpoint/2010/main" val="2311324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PET vs. SPECT Scanning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46860"/>
            <a:ext cx="8498582" cy="472683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Both can be used for “viability” studies</a:t>
            </a:r>
          </a:p>
          <a:p>
            <a:r>
              <a:rPr lang="en-US" dirty="0"/>
              <a:t>It remains </a:t>
            </a:r>
            <a:r>
              <a:rPr lang="en-US" b="1" dirty="0"/>
              <a:t>unclear if PET is more useful than SPECT for viability assessments.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either case the information can be used to determine if PCI or CABG is feasible or necessary (if tissue is viable) </a:t>
            </a:r>
          </a:p>
          <a:p>
            <a:r>
              <a:rPr lang="en-US" dirty="0"/>
              <a:t>Some studies, including one randomized trial, found that the ability to detect myocardial viability with PET or SPECT imaging </a:t>
            </a:r>
            <a:r>
              <a:rPr lang="en-US" b="1" dirty="0"/>
              <a:t>was the same and that there was no difference in patient outcome when management decisions were based upon the results of either technique </a:t>
            </a:r>
            <a:r>
              <a:rPr lang="en-US" b="1" i="1" dirty="0"/>
              <a:t>(citation below).</a:t>
            </a:r>
          </a:p>
          <a:p>
            <a:r>
              <a:rPr lang="en-US" dirty="0"/>
              <a:t>The main advantages of SPECT are that it is more widely available and less expensive than than PET. </a:t>
            </a:r>
          </a:p>
          <a:p>
            <a:pPr lvl="1"/>
            <a:r>
              <a:rPr lang="en-US" dirty="0"/>
              <a:t>SPECT, however, has limitations including longer scan times and lower-resolution images prone to artifacts. </a:t>
            </a:r>
          </a:p>
          <a:p>
            <a:pPr lvl="2"/>
            <a:r>
              <a:rPr lang="en-US" dirty="0"/>
              <a:t>Artifact could be misidentified as a perfusion defect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168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 </a:t>
            </a:r>
          </a:p>
        </p:txBody>
      </p:sp>
      <p:pic>
        <p:nvPicPr>
          <p:cNvPr id="5" name="Content Placeholder 4" descr="SPECTvPE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70" r="-22770"/>
          <a:stretch>
            <a:fillRect/>
          </a:stretch>
        </p:blipFill>
        <p:spPr>
          <a:xfrm>
            <a:off x="-1532339" y="0"/>
            <a:ext cx="12178888" cy="6672556"/>
          </a:xfrm>
        </p:spPr>
      </p:pic>
    </p:spTree>
    <p:extLst>
      <p:ext uri="{BB962C8B-B14F-4D97-AF65-F5344CB8AC3E}">
        <p14:creationId xmlns:p14="http://schemas.microsoft.com/office/powerpoint/2010/main" val="2661262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Debate Summary: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9" y="1735138"/>
            <a:ext cx="8375492" cy="4504218"/>
          </a:xfrm>
        </p:spPr>
        <p:txBody>
          <a:bodyPr>
            <a:normAutofit/>
          </a:bodyPr>
          <a:lstStyle/>
          <a:p>
            <a:r>
              <a:rPr lang="en-US" dirty="0"/>
              <a:t>Currently, SPECT and PET are very similar, and data </a:t>
            </a:r>
            <a:r>
              <a:rPr lang="en-US" b="1" dirty="0"/>
              <a:t>doesn’t warrant recommending one over the other for </a:t>
            </a:r>
            <a:r>
              <a:rPr lang="en-US" b="1" i="1" u="sng" dirty="0"/>
              <a:t>general</a:t>
            </a:r>
            <a:r>
              <a:rPr lang="en-US" b="1" dirty="0"/>
              <a:t> purposes</a:t>
            </a:r>
          </a:p>
          <a:p>
            <a:pPr lvl="1"/>
            <a:r>
              <a:rPr lang="en-US" dirty="0"/>
              <a:t>In the next few years, however, </a:t>
            </a:r>
            <a:r>
              <a:rPr lang="en-US" b="1" dirty="0"/>
              <a:t>as these technologies improve one will likely arise as the clear first-line imaging. </a:t>
            </a:r>
          </a:p>
          <a:p>
            <a:endParaRPr lang="en-US" dirty="0"/>
          </a:p>
          <a:p>
            <a:r>
              <a:rPr lang="en-US" dirty="0"/>
              <a:t>Because SPECT is more commonly utilized due to it’s broader availability and less expensive nature,</a:t>
            </a:r>
            <a:r>
              <a:rPr lang="en-US" b="1" dirty="0"/>
              <a:t> you will likely see this more often in real-world practice.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Topic Overview: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Cardiac Echocardiography</a:t>
            </a:r>
          </a:p>
        </p:txBody>
      </p:sp>
      <p:pic>
        <p:nvPicPr>
          <p:cNvPr id="5" name="Picture Placeholder 4" descr="echo.jpg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29" r="-62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284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Class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745" y="1735137"/>
            <a:ext cx="8286327" cy="4816943"/>
          </a:xfrm>
        </p:spPr>
        <p:txBody>
          <a:bodyPr>
            <a:normAutofit/>
          </a:bodyPr>
          <a:lstStyle/>
          <a:p>
            <a:r>
              <a:rPr lang="en-US" b="1" dirty="0"/>
              <a:t>This class will cover:</a:t>
            </a:r>
          </a:p>
          <a:p>
            <a:pPr lvl="1"/>
            <a:r>
              <a:rPr lang="en-US" b="1" dirty="0"/>
              <a:t>Tilt Table Testing</a:t>
            </a:r>
          </a:p>
          <a:p>
            <a:pPr lvl="1"/>
            <a:r>
              <a:rPr lang="en-US" b="1" dirty="0" err="1"/>
              <a:t>Endocardial</a:t>
            </a:r>
            <a:r>
              <a:rPr lang="en-US" b="1" dirty="0"/>
              <a:t> Biopsy</a:t>
            </a:r>
          </a:p>
          <a:p>
            <a:pPr lvl="1"/>
            <a:r>
              <a:rPr lang="en-US" b="1" dirty="0"/>
              <a:t>Cardiac PET/SPECT Scan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Brief review of indications/contraindications in ECHO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pPr algn="l"/>
            <a:r>
              <a:rPr lang="en-US" sz="3600" b="1" u="sng" dirty="0"/>
              <a:t>General Indications: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89" y="1735137"/>
            <a:ext cx="8941111" cy="47268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Assess left ventricular size, volume, systolic /diastolic function, and movement for abnormalities </a:t>
            </a:r>
            <a:r>
              <a:rPr lang="en-US" dirty="0"/>
              <a:t>for signs of pathology </a:t>
            </a:r>
          </a:p>
          <a:p>
            <a:pPr lvl="1"/>
            <a:r>
              <a:rPr lang="en-US" u="sng" dirty="0"/>
              <a:t>Such 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Congestive heart failure</a:t>
            </a:r>
          </a:p>
          <a:p>
            <a:pPr lvl="2"/>
            <a:r>
              <a:rPr lang="en-US" dirty="0"/>
              <a:t>Wall motion abnormality post-MI (due to necrosis or scarring)</a:t>
            </a:r>
          </a:p>
          <a:p>
            <a:pPr lvl="2"/>
            <a:r>
              <a:rPr lang="en-US" dirty="0"/>
              <a:t>Cardiomyopathies (i.e. hypertrophic, ischemic, dilated)</a:t>
            </a:r>
          </a:p>
          <a:p>
            <a:r>
              <a:rPr lang="en-US" b="1" dirty="0"/>
              <a:t>Assess valvular function for abnormalities </a:t>
            </a:r>
          </a:p>
          <a:p>
            <a:pPr lvl="1"/>
            <a:r>
              <a:rPr lang="en-US" u="sng" dirty="0"/>
              <a:t>Such as:</a:t>
            </a:r>
          </a:p>
          <a:p>
            <a:pPr lvl="2"/>
            <a:r>
              <a:rPr lang="en-US" dirty="0"/>
              <a:t>Stenosis</a:t>
            </a:r>
          </a:p>
          <a:p>
            <a:pPr lvl="2"/>
            <a:r>
              <a:rPr lang="en-US" dirty="0"/>
              <a:t>Regurgitation</a:t>
            </a:r>
          </a:p>
          <a:p>
            <a:r>
              <a:rPr lang="en-US" b="1" dirty="0"/>
              <a:t>Assess prosthetic valves</a:t>
            </a:r>
          </a:p>
          <a:p>
            <a:pPr lvl="1"/>
            <a:r>
              <a:rPr lang="en-US" dirty="0"/>
              <a:t>Look for vegetations, function, failure,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8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92" y="200202"/>
            <a:ext cx="8089653" cy="868362"/>
          </a:xfrm>
        </p:spPr>
        <p:txBody>
          <a:bodyPr/>
          <a:lstStyle/>
          <a:p>
            <a:r>
              <a:rPr lang="en-US" sz="3600" b="1" u="sng" dirty="0"/>
              <a:t>Complaints</a:t>
            </a:r>
            <a:r>
              <a:rPr lang="en-US" sz="3600" b="1" dirty="0"/>
              <a:t> that might warrant an ECHO: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292" y="1368938"/>
            <a:ext cx="8685082" cy="5215501"/>
          </a:xfrm>
        </p:spPr>
        <p:txBody>
          <a:bodyPr>
            <a:normAutofit/>
          </a:bodyPr>
          <a:lstStyle/>
          <a:p>
            <a:r>
              <a:rPr lang="en-US" sz="2600" b="1" u="sng" dirty="0"/>
              <a:t>If a patient complains of:</a:t>
            </a:r>
          </a:p>
          <a:p>
            <a:pPr lvl="1"/>
            <a:r>
              <a:rPr lang="en-US" sz="2600" b="1" dirty="0"/>
              <a:t>SOB/dyspnea </a:t>
            </a:r>
            <a:r>
              <a:rPr lang="en-US" sz="2600" b="1" i="1" dirty="0"/>
              <a:t>(particularly on exertion) </a:t>
            </a:r>
            <a:r>
              <a:rPr lang="en-US" sz="2600" dirty="0"/>
              <a:t>and you believe cardiac causes cannot be ruled out by CXR, ECG, or labs alone.</a:t>
            </a:r>
          </a:p>
          <a:p>
            <a:pPr lvl="1"/>
            <a:r>
              <a:rPr lang="en-US" sz="2600" dirty="0" err="1"/>
              <a:t>Paroxsysmal</a:t>
            </a:r>
            <a:r>
              <a:rPr lang="en-US" sz="2600" dirty="0"/>
              <a:t> </a:t>
            </a:r>
            <a:r>
              <a:rPr lang="en-US" sz="2600" dirty="0" err="1"/>
              <a:t>noctural</a:t>
            </a:r>
            <a:r>
              <a:rPr lang="en-US" sz="2600" dirty="0"/>
              <a:t> </a:t>
            </a:r>
            <a:r>
              <a:rPr lang="en-US" sz="2600" b="1" dirty="0"/>
              <a:t>dyspnea</a:t>
            </a:r>
            <a:r>
              <a:rPr lang="en-US" sz="2600" dirty="0"/>
              <a:t> or </a:t>
            </a:r>
            <a:r>
              <a:rPr lang="en-US" sz="2600" b="1" dirty="0"/>
              <a:t>orthopnea</a:t>
            </a:r>
            <a:r>
              <a:rPr lang="en-US" sz="2600" dirty="0"/>
              <a:t>. </a:t>
            </a:r>
          </a:p>
          <a:p>
            <a:pPr lvl="1"/>
            <a:r>
              <a:rPr lang="en-US" sz="2600" dirty="0"/>
              <a:t>Lower extremity edema of unexplained source</a:t>
            </a:r>
          </a:p>
          <a:p>
            <a:pPr lvl="1"/>
            <a:r>
              <a:rPr lang="en-US" sz="2600" dirty="0"/>
              <a:t>Unexplained syncope </a:t>
            </a:r>
          </a:p>
          <a:p>
            <a:pPr lvl="2"/>
            <a:r>
              <a:rPr lang="en-US" sz="2600" b="1" i="1" dirty="0"/>
              <a:t>(particularly in young </a:t>
            </a:r>
            <a:r>
              <a:rPr lang="en-US" sz="2600" b="1" i="1" dirty="0" err="1"/>
              <a:t>pt</a:t>
            </a:r>
            <a:r>
              <a:rPr lang="en-US" sz="2600" b="1" i="1" dirty="0"/>
              <a:t> w/suspicion for HCM)</a:t>
            </a:r>
          </a:p>
          <a:p>
            <a:pPr lvl="1"/>
            <a:r>
              <a:rPr lang="en-US" sz="2600" dirty="0"/>
              <a:t>Recurrent palpitations, particularly if other symptoms exist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557213"/>
            <a:ext cx="7313613" cy="868362"/>
          </a:xfrm>
        </p:spPr>
        <p:txBody>
          <a:bodyPr/>
          <a:lstStyle/>
          <a:p>
            <a:pPr algn="l"/>
            <a:r>
              <a:rPr lang="en-US" sz="4800" b="1" u="sng" dirty="0"/>
              <a:t>Other indications</a:t>
            </a:r>
            <a:r>
              <a:rPr lang="en-US" sz="4800" b="1" dirty="0"/>
              <a:t>:</a:t>
            </a:r>
            <a:br>
              <a:rPr lang="en-US" sz="4800" b="1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0" y="1371600"/>
            <a:ext cx="8763000" cy="5179148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Assess LV function and evaluate for LVH in a </a:t>
            </a:r>
            <a:r>
              <a:rPr lang="en-US" sz="2800" b="1" dirty="0" err="1"/>
              <a:t>pt</a:t>
            </a:r>
            <a:r>
              <a:rPr lang="en-US" sz="2800" b="1" dirty="0"/>
              <a:t> with long-standing HTN</a:t>
            </a:r>
          </a:p>
          <a:p>
            <a:pPr lvl="1"/>
            <a:r>
              <a:rPr lang="en-US" sz="2800" b="1" dirty="0"/>
              <a:t>Assess new-onset murmurs, S3/S4 gallops, friction rubs</a:t>
            </a:r>
            <a:r>
              <a:rPr lang="en-US" sz="2800" dirty="0"/>
              <a:t>, </a:t>
            </a:r>
            <a:r>
              <a:rPr lang="en-US" sz="2800" b="1" dirty="0"/>
              <a:t>enlarged PMI, JVD, </a:t>
            </a:r>
            <a:r>
              <a:rPr lang="en-US" sz="2800" dirty="0"/>
              <a:t>or other abnormal findings </a:t>
            </a:r>
            <a:r>
              <a:rPr lang="en-US" sz="2800" i="1" u="sng" dirty="0"/>
              <a:t>suggestive of structural or </a:t>
            </a:r>
            <a:r>
              <a:rPr lang="en-US" sz="2800" i="1" u="sng" dirty="0" err="1"/>
              <a:t>valvular</a:t>
            </a:r>
            <a:r>
              <a:rPr lang="en-US" sz="2800" i="1" u="sng" dirty="0"/>
              <a:t> disease</a:t>
            </a:r>
            <a:r>
              <a:rPr lang="en-US" sz="2800" i="1" dirty="0"/>
              <a:t>.</a:t>
            </a:r>
          </a:p>
          <a:p>
            <a:pPr lvl="1"/>
            <a:r>
              <a:rPr lang="en-US" sz="2800" b="1" dirty="0"/>
              <a:t>Recent stroke </a:t>
            </a:r>
            <a:r>
              <a:rPr lang="en-US" sz="2800" i="1" dirty="0"/>
              <a:t>(of unexplained etiology) </a:t>
            </a:r>
            <a:r>
              <a:rPr lang="en-US" sz="2800" dirty="0"/>
              <a:t>to evaluate for cardiogenic source</a:t>
            </a:r>
          </a:p>
          <a:p>
            <a:pPr lvl="1"/>
            <a:r>
              <a:rPr lang="en-US" sz="2800" b="1" dirty="0"/>
              <a:t>Assess for congenital or structural heart disease </a:t>
            </a:r>
            <a:r>
              <a:rPr lang="en-US" sz="2800" dirty="0"/>
              <a:t>(i.e. ASD, PFO, etc.)</a:t>
            </a:r>
          </a:p>
          <a:p>
            <a:pPr lvl="1"/>
            <a:r>
              <a:rPr lang="en-US" sz="2800" dirty="0"/>
              <a:t>Assess for </a:t>
            </a:r>
            <a:r>
              <a:rPr lang="en-US" sz="2800" dirty="0" err="1"/>
              <a:t>myxoma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85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myoxma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57" r="-40557"/>
          <a:stretch>
            <a:fillRect/>
          </a:stretch>
        </p:blipFill>
        <p:spPr>
          <a:xfrm>
            <a:off x="-1235856" y="188388"/>
            <a:ext cx="11754604" cy="6518994"/>
          </a:xfrm>
        </p:spPr>
      </p:pic>
    </p:spTree>
    <p:extLst>
      <p:ext uri="{BB962C8B-B14F-4D97-AF65-F5344CB8AC3E}">
        <p14:creationId xmlns:p14="http://schemas.microsoft.com/office/powerpoint/2010/main" val="1661594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LAAP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566" r="-45566"/>
          <a:stretch>
            <a:fillRect/>
          </a:stretch>
        </p:blipFill>
        <p:spPr>
          <a:xfrm>
            <a:off x="-802918" y="205526"/>
            <a:ext cx="10921971" cy="6057224"/>
          </a:xfrm>
        </p:spPr>
      </p:pic>
      <p:sp>
        <p:nvSpPr>
          <p:cNvPr id="5" name="TextBox 4"/>
          <p:cNvSpPr txBox="1"/>
          <p:nvPr/>
        </p:nvSpPr>
        <p:spPr>
          <a:xfrm>
            <a:off x="274194" y="6262750"/>
            <a:ext cx="860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Helvetica" charset="0"/>
              </a:rPr>
              <a:t>Left atrial thrombus. </a:t>
            </a:r>
            <a:r>
              <a:rPr lang="en-US" sz="1400" dirty="0" err="1">
                <a:cs typeface="Helvetica" charset="0"/>
              </a:rPr>
              <a:t>Transesophageal</a:t>
            </a:r>
            <a:r>
              <a:rPr lang="en-US" sz="1400" dirty="0">
                <a:cs typeface="Helvetica" charset="0"/>
              </a:rPr>
              <a:t> echocardiographic image of a dilated left atrium and large left atrial thrombus. LA, left atrium; LAA, left atrial appendage.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7438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 descr="ASD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930" r="-24930"/>
          <a:stretch>
            <a:fillRect/>
          </a:stretch>
        </p:blipFill>
        <p:spPr>
          <a:xfrm>
            <a:off x="-995756" y="503238"/>
            <a:ext cx="11211215" cy="6134700"/>
          </a:xfrm>
        </p:spPr>
      </p:pic>
    </p:spTree>
    <p:extLst>
      <p:ext uri="{BB962C8B-B14F-4D97-AF65-F5344CB8AC3E}">
        <p14:creationId xmlns:p14="http://schemas.microsoft.com/office/powerpoint/2010/main" val="87743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3200" b="1" u="sng" dirty="0"/>
              <a:t>Transthoracic (TTE) vs. </a:t>
            </a:r>
            <a:r>
              <a:rPr lang="en-US" sz="3200" b="1" u="sng" dirty="0" err="1"/>
              <a:t>Transesophageal</a:t>
            </a:r>
            <a:r>
              <a:rPr lang="en-US" sz="3200" b="1" u="sng" dirty="0"/>
              <a:t> (TEE)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569468"/>
            <a:ext cx="8498582" cy="5098703"/>
          </a:xfrm>
        </p:spPr>
        <p:txBody>
          <a:bodyPr>
            <a:normAutofit/>
          </a:bodyPr>
          <a:lstStyle/>
          <a:p>
            <a:r>
              <a:rPr lang="en-US" b="1" dirty="0"/>
              <a:t>TTE remains the </a:t>
            </a:r>
            <a:r>
              <a:rPr lang="en-US" b="1" u="sng" dirty="0">
                <a:solidFill>
                  <a:srgbClr val="FF0000"/>
                </a:solidFill>
              </a:rPr>
              <a:t>initial</a:t>
            </a:r>
            <a:r>
              <a:rPr lang="en-US" b="1" u="sng" dirty="0"/>
              <a:t> test of choice</a:t>
            </a:r>
            <a:r>
              <a:rPr lang="en-US" b="1" dirty="0"/>
              <a:t> for </a:t>
            </a:r>
            <a:r>
              <a:rPr lang="en-US" b="1" u="sng" dirty="0"/>
              <a:t>most</a:t>
            </a:r>
            <a:r>
              <a:rPr lang="en-US" b="1" dirty="0"/>
              <a:t> patients requiring an echocardiogram. </a:t>
            </a:r>
          </a:p>
          <a:p>
            <a:r>
              <a:rPr lang="en-US" dirty="0"/>
              <a:t>TEE usually provides </a:t>
            </a:r>
            <a:r>
              <a:rPr lang="en-US" b="1" u="sng" dirty="0">
                <a:solidFill>
                  <a:srgbClr val="0000FF"/>
                </a:solidFill>
              </a:rPr>
              <a:t>superior</a:t>
            </a:r>
            <a:r>
              <a:rPr lang="en-US" b="1" dirty="0"/>
              <a:t> image quality</a:t>
            </a:r>
            <a:r>
              <a:rPr lang="en-US" dirty="0"/>
              <a:t>, </a:t>
            </a:r>
            <a:r>
              <a:rPr lang="en-US" i="1" dirty="0"/>
              <a:t>particularly for posterior cardiac structures which are nearer to the esophagus.</a:t>
            </a:r>
          </a:p>
          <a:p>
            <a:r>
              <a:rPr lang="en-US" b="1" dirty="0"/>
              <a:t>Because of its moderately invasive nature, however, TEE is reserved for selected indications </a:t>
            </a:r>
            <a:r>
              <a:rPr lang="en-US" dirty="0"/>
              <a:t>in which the potential benefits of making a diagnosis outweigh the risks associated with the procedure. </a:t>
            </a:r>
          </a:p>
          <a:p>
            <a:pPr lvl="1"/>
            <a:r>
              <a:rPr lang="en-US" i="1" dirty="0"/>
              <a:t>For </a:t>
            </a:r>
            <a:r>
              <a:rPr lang="en-US" i="1" u="sng" dirty="0"/>
              <a:t>many</a:t>
            </a:r>
            <a:r>
              <a:rPr lang="en-US" i="1" dirty="0"/>
              <a:t> clinical situations, a TTE study </a:t>
            </a:r>
            <a:r>
              <a:rPr lang="en-US" i="1" u="sng" dirty="0"/>
              <a:t>precedes</a:t>
            </a:r>
            <a:r>
              <a:rPr lang="en-US" i="1" dirty="0"/>
              <a:t> the TEE </a:t>
            </a:r>
          </a:p>
        </p:txBody>
      </p:sp>
    </p:spTree>
    <p:extLst>
      <p:ext uri="{BB962C8B-B14F-4D97-AF65-F5344CB8AC3E}">
        <p14:creationId xmlns:p14="http://schemas.microsoft.com/office/powerpoint/2010/main" val="10589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TEE Summary-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735138"/>
            <a:ext cx="8159750" cy="4773612"/>
          </a:xfrm>
        </p:spPr>
        <p:txBody>
          <a:bodyPr>
            <a:normAutofit/>
          </a:bodyPr>
          <a:lstStyle/>
          <a:p>
            <a:r>
              <a:rPr lang="en-US" b="1" dirty="0"/>
              <a:t>TEE is </a:t>
            </a:r>
            <a:r>
              <a:rPr lang="en-US" b="1" u="sng" dirty="0"/>
              <a:t>most commonly</a:t>
            </a:r>
            <a:r>
              <a:rPr lang="en-US" b="1" dirty="0"/>
              <a:t> performed to evaluate for:</a:t>
            </a:r>
          </a:p>
          <a:p>
            <a:pPr lvl="1"/>
            <a:r>
              <a:rPr lang="en-US" dirty="0"/>
              <a:t>A potential cardiac source of </a:t>
            </a:r>
            <a:r>
              <a:rPr lang="en-US" b="1" dirty="0"/>
              <a:t>embolus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To assess valves for </a:t>
            </a:r>
            <a:r>
              <a:rPr lang="en-US" b="1" dirty="0"/>
              <a:t>endocarditis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Or to exclude </a:t>
            </a:r>
            <a:r>
              <a:rPr lang="en-US" b="1" dirty="0"/>
              <a:t>left</a:t>
            </a:r>
            <a:r>
              <a:rPr lang="en-US" dirty="0"/>
              <a:t> </a:t>
            </a:r>
            <a:r>
              <a:rPr lang="en-US" b="1" dirty="0"/>
              <a:t>atrial</a:t>
            </a:r>
            <a:r>
              <a:rPr lang="en-US" dirty="0"/>
              <a:t> </a:t>
            </a:r>
            <a:r>
              <a:rPr lang="en-US" b="1" dirty="0"/>
              <a:t>appendage</a:t>
            </a:r>
            <a:r>
              <a:rPr lang="en-US" dirty="0"/>
              <a:t> (LAA) </a:t>
            </a:r>
            <a:r>
              <a:rPr lang="en-US" b="1" dirty="0"/>
              <a:t>thrombi</a:t>
            </a:r>
            <a:r>
              <a:rPr lang="en-US" dirty="0"/>
              <a:t> in </a:t>
            </a:r>
            <a:r>
              <a:rPr lang="en-US" dirty="0" err="1"/>
              <a:t>pts</a:t>
            </a:r>
            <a:r>
              <a:rPr lang="en-US" dirty="0"/>
              <a:t> w/ a-fib, </a:t>
            </a:r>
            <a:r>
              <a:rPr lang="en-US" b="1" dirty="0"/>
              <a:t>particularly when prior to </a:t>
            </a:r>
            <a:r>
              <a:rPr lang="en-US" b="1" dirty="0" err="1"/>
              <a:t>cardioversion</a:t>
            </a:r>
            <a:r>
              <a:rPr lang="en-US" dirty="0"/>
              <a:t> </a:t>
            </a:r>
            <a:r>
              <a:rPr lang="en-US" i="1" dirty="0"/>
              <a:t>(esp. if TTE was “normal”) </a:t>
            </a:r>
          </a:p>
          <a:p>
            <a:pPr lvl="1"/>
            <a:r>
              <a:rPr lang="en-US" dirty="0"/>
              <a:t>Assess for prosthetic heart valve dysfunction</a:t>
            </a:r>
          </a:p>
          <a:p>
            <a:pPr lvl="1"/>
            <a:r>
              <a:rPr lang="en-US" dirty="0"/>
              <a:t>Assess severity of native </a:t>
            </a:r>
            <a:r>
              <a:rPr lang="en-US" dirty="0" err="1"/>
              <a:t>valvular</a:t>
            </a:r>
            <a:r>
              <a:rPr lang="en-US" dirty="0"/>
              <a:t> disease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i="1" dirty="0"/>
              <a:t>Note: </a:t>
            </a:r>
            <a:r>
              <a:rPr lang="en-US" dirty="0"/>
              <a:t>Thoracic MRI and CT have largely </a:t>
            </a:r>
            <a:r>
              <a:rPr lang="en-US" b="1" u="sng" dirty="0"/>
              <a:t>replaced</a:t>
            </a:r>
            <a:r>
              <a:rPr lang="en-US" dirty="0"/>
              <a:t> TEE for assessment of </a:t>
            </a:r>
            <a:r>
              <a:rPr lang="en-US" b="1" dirty="0"/>
              <a:t>aortic aneurysm/dissection. 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42761"/>
            <a:ext cx="7313613" cy="868362"/>
          </a:xfrm>
        </p:spPr>
        <p:txBody>
          <a:bodyPr/>
          <a:lstStyle/>
          <a:p>
            <a:r>
              <a:rPr lang="en-US" dirty="0"/>
              <a:t>References: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78" y="776942"/>
            <a:ext cx="8613298" cy="5901764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3"/>
              </a:rPr>
              <a:t>https://www.uptodate.com/contents/endomyocardial-biopsy</a:t>
            </a:r>
            <a:endParaRPr lang="en-US" dirty="0"/>
          </a:p>
          <a:p>
            <a:r>
              <a:rPr lang="en-US" dirty="0">
                <a:hlinkClick r:id="rId4"/>
              </a:rPr>
              <a:t>https://www.uptodate.com/contents/clinical-manifestations-and-diagnosis-of-myocarditis-in-adults</a:t>
            </a:r>
            <a:endParaRPr lang="en-US" dirty="0"/>
          </a:p>
          <a:p>
            <a:r>
              <a:rPr lang="en-US" dirty="0">
                <a:hlinkClick r:id="rId5"/>
              </a:rPr>
              <a:t>https://www.uptodate.com/contents/invasive-cardiac-electrophysiology-studies</a:t>
            </a:r>
            <a:endParaRPr lang="en-US" dirty="0"/>
          </a:p>
          <a:p>
            <a:r>
              <a:rPr lang="en-US" dirty="0">
                <a:hlinkClick r:id="rId6"/>
              </a:rPr>
              <a:t>https://www.uptodate.com/contents/transesophageal-echocardiography-indications-complications-and-normal-views</a:t>
            </a:r>
            <a:endParaRPr lang="en-US" dirty="0"/>
          </a:p>
          <a:p>
            <a:r>
              <a:rPr lang="en-US" dirty="0" err="1"/>
              <a:t>Bashore</a:t>
            </a:r>
            <a:r>
              <a:rPr lang="en-US" dirty="0"/>
              <a:t> TM, Granger CB, Jackson KP, Patel MR. Heart Disease. In: </a:t>
            </a:r>
            <a:r>
              <a:rPr lang="en-US" dirty="0" err="1"/>
              <a:t>Papadakis</a:t>
            </a:r>
            <a:r>
              <a:rPr lang="en-US" dirty="0"/>
              <a:t> MA, McPhee SJ, </a:t>
            </a:r>
            <a:r>
              <a:rPr lang="en-US" dirty="0" err="1"/>
              <a:t>Rabow</a:t>
            </a:r>
            <a:r>
              <a:rPr lang="en-US" dirty="0"/>
              <a:t> MW. eds. </a:t>
            </a:r>
            <a:r>
              <a:rPr lang="en-US" i="1" dirty="0"/>
              <a:t>Current Medical Diagnosis &amp; Treatment 2017. </a:t>
            </a:r>
            <a:r>
              <a:rPr lang="en-US" dirty="0"/>
              <a:t>New York, NY: McGraw-Hill; 2016.</a:t>
            </a:r>
          </a:p>
          <a:p>
            <a:r>
              <a:rPr lang="en-US" dirty="0"/>
              <a:t>Crawford MH. Chapter 5. Approach to Cardiac Disease Diagnosis. In: Crawford MH. eds. </a:t>
            </a:r>
            <a:r>
              <a:rPr lang="en-US" i="1" dirty="0"/>
              <a:t>Current Diagnosis &amp; Treatment: Cardiology, 4e. </a:t>
            </a:r>
            <a:r>
              <a:rPr lang="en-US" dirty="0"/>
              <a:t>New York, NY: McGraw-Hill; 2014. </a:t>
            </a:r>
          </a:p>
          <a:p>
            <a:r>
              <a:rPr lang="en-US" dirty="0"/>
              <a:t>Goldman ME. </a:t>
            </a:r>
            <a:r>
              <a:rPr lang="en-US" dirty="0" err="1"/>
              <a:t>Pericardiocentesis</a:t>
            </a:r>
            <a:r>
              <a:rPr lang="en-US" dirty="0"/>
              <a:t>. In: </a:t>
            </a:r>
            <a:r>
              <a:rPr lang="en-US" dirty="0" err="1"/>
              <a:t>Oropello</a:t>
            </a:r>
            <a:r>
              <a:rPr lang="en-US" dirty="0"/>
              <a:t> JM, </a:t>
            </a:r>
            <a:r>
              <a:rPr lang="en-US" dirty="0" err="1"/>
              <a:t>Pastores</a:t>
            </a:r>
            <a:r>
              <a:rPr lang="en-US" dirty="0"/>
              <a:t> SM, </a:t>
            </a:r>
            <a:r>
              <a:rPr lang="en-US" dirty="0" err="1"/>
              <a:t>Kvetan</a:t>
            </a:r>
            <a:r>
              <a:rPr lang="en-US" dirty="0"/>
              <a:t> V. eds. </a:t>
            </a:r>
            <a:r>
              <a:rPr lang="en-US" i="1" dirty="0"/>
              <a:t>Critical Care. </a:t>
            </a:r>
            <a:r>
              <a:rPr lang="en-US" dirty="0"/>
              <a:t>New York, NY: McGraw-Hill; 2016.  </a:t>
            </a:r>
          </a:p>
          <a:p>
            <a:r>
              <a:rPr lang="en-US" dirty="0" err="1"/>
              <a:t>Gomella</a:t>
            </a:r>
            <a:r>
              <a:rPr lang="en-US" dirty="0"/>
              <a:t> LG, </a:t>
            </a:r>
            <a:r>
              <a:rPr lang="en-US" dirty="0" err="1"/>
              <a:t>Haist</a:t>
            </a:r>
            <a:r>
              <a:rPr lang="en-US" dirty="0"/>
              <a:t> SA. Chapter 15. Imaging Studies. In: </a:t>
            </a:r>
            <a:r>
              <a:rPr lang="en-US" dirty="0" err="1"/>
              <a:t>Gomella</a:t>
            </a:r>
            <a:r>
              <a:rPr lang="en-US" dirty="0"/>
              <a:t> LG, </a:t>
            </a:r>
            <a:r>
              <a:rPr lang="en-US" dirty="0" err="1"/>
              <a:t>Haist</a:t>
            </a:r>
            <a:r>
              <a:rPr lang="en-US" dirty="0"/>
              <a:t> SA. eds. </a:t>
            </a:r>
            <a:r>
              <a:rPr lang="en-US" i="1" dirty="0"/>
              <a:t>Clinician's Pocket Reference: The </a:t>
            </a:r>
            <a:r>
              <a:rPr lang="en-US" i="1" dirty="0" err="1"/>
              <a:t>Scut</a:t>
            </a:r>
            <a:r>
              <a:rPr lang="en-US" i="1" dirty="0"/>
              <a:t> Monkey, 11e. </a:t>
            </a:r>
            <a:r>
              <a:rPr lang="en-US" dirty="0"/>
              <a:t>New York, NY: McGraw-Hill; 2007. </a:t>
            </a:r>
            <a:r>
              <a:rPr lang="en-US" dirty="0" err="1"/>
              <a:t>LeBlond</a:t>
            </a:r>
            <a:r>
              <a:rPr lang="en-US" dirty="0"/>
              <a:t> RF, Brown DD, </a:t>
            </a:r>
            <a:r>
              <a:rPr lang="en-US" dirty="0" err="1"/>
              <a:t>Suneja</a:t>
            </a:r>
            <a:r>
              <a:rPr lang="en-US" dirty="0"/>
              <a:t> M, </a:t>
            </a:r>
            <a:r>
              <a:rPr lang="en-US" dirty="0" err="1"/>
              <a:t>Szot</a:t>
            </a:r>
            <a:r>
              <a:rPr lang="en-US" dirty="0"/>
              <a:t> JF. Common Laboratory Tests. In: </a:t>
            </a:r>
            <a:r>
              <a:rPr lang="en-US" dirty="0" err="1"/>
              <a:t>LeBlond</a:t>
            </a:r>
            <a:r>
              <a:rPr lang="en-US" dirty="0"/>
              <a:t> RF, Brown DD, </a:t>
            </a:r>
            <a:r>
              <a:rPr lang="en-US" dirty="0" err="1"/>
              <a:t>Suneja</a:t>
            </a:r>
            <a:r>
              <a:rPr lang="en-US" dirty="0"/>
              <a:t> M, </a:t>
            </a:r>
            <a:r>
              <a:rPr lang="en-US" dirty="0" err="1"/>
              <a:t>Szot</a:t>
            </a:r>
            <a:r>
              <a:rPr lang="en-US" dirty="0"/>
              <a:t> JF. eds. </a:t>
            </a:r>
            <a:r>
              <a:rPr lang="en-US" i="1" dirty="0" err="1"/>
              <a:t>DeGowin’s</a:t>
            </a:r>
            <a:r>
              <a:rPr lang="en-US" i="1" dirty="0"/>
              <a:t> Diagnostic Examination, 10e. </a:t>
            </a:r>
            <a:r>
              <a:rPr lang="en-US" dirty="0"/>
              <a:t>New York, NY: McGraw-Hill; 2015.</a:t>
            </a:r>
          </a:p>
          <a:p>
            <a:r>
              <a:rPr lang="en-US" dirty="0" err="1"/>
              <a:t>Hongo</a:t>
            </a:r>
            <a:r>
              <a:rPr lang="en-US" dirty="0"/>
              <a:t> RH, </a:t>
            </a:r>
            <a:r>
              <a:rPr lang="en-US" dirty="0" err="1"/>
              <a:t>Goldschlager</a:t>
            </a:r>
            <a:r>
              <a:rPr lang="en-US" dirty="0"/>
              <a:t> NF. Chapter 14. Conduction Disorders &amp; Cardiac Pacing. In: Crawford MH. eds. </a:t>
            </a:r>
            <a:r>
              <a:rPr lang="en-US" i="1" dirty="0"/>
              <a:t>Current Diagnosis &amp; Treatment: Cardiology, 4e. </a:t>
            </a:r>
            <a:r>
              <a:rPr lang="en-US" dirty="0"/>
              <a:t>New York, NY: McGraw-Hill; 2014. </a:t>
            </a:r>
          </a:p>
          <a:p>
            <a:r>
              <a:rPr lang="en-US" dirty="0"/>
              <a:t>Kern MJ, King SB, III. Chapter 19. Cardiac Catheterization, Cardiac Angiography, and Coronary Blood Flow and Pressure Measurements. In: </a:t>
            </a:r>
            <a:r>
              <a:rPr lang="en-US" dirty="0" err="1"/>
              <a:t>Fuster</a:t>
            </a:r>
            <a:r>
              <a:rPr lang="en-US" dirty="0"/>
              <a:t> V, Walsh RA, Harrington RA. eds. </a:t>
            </a:r>
            <a:r>
              <a:rPr lang="en-US" i="1" dirty="0"/>
              <a:t>Hurst's The Heart, 13e. </a:t>
            </a:r>
            <a:r>
              <a:rPr lang="en-US" dirty="0"/>
              <a:t>New York, NY: McGraw-Hill; 2011. </a:t>
            </a:r>
          </a:p>
          <a:p>
            <a:r>
              <a:rPr lang="en-US" dirty="0" err="1"/>
              <a:t>Pahlm</a:t>
            </a:r>
            <a:r>
              <a:rPr lang="en-US" dirty="0"/>
              <a:t> O., Wagner, G. Multimodal Cardiovascular Imaging: Principles and Clinical Applications. McGraw Hill, 2011.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96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48" y="1453768"/>
            <a:ext cx="6006942" cy="1362075"/>
          </a:xfrm>
        </p:spPr>
        <p:txBody>
          <a:bodyPr/>
          <a:lstStyle/>
          <a:p>
            <a:r>
              <a:rPr lang="en-US" dirty="0"/>
              <a:t>That’s all!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2326" y="2816224"/>
            <a:ext cx="7772400" cy="987552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>
                <a:hlinkClick r:id="rId3"/>
              </a:rPr>
              <a:t>ewald@musc.edu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117" y="4192749"/>
            <a:ext cx="5538788" cy="1162050"/>
          </a:xfrm>
        </p:spPr>
        <p:txBody>
          <a:bodyPr/>
          <a:lstStyle/>
          <a:p>
            <a:r>
              <a:rPr lang="en-US" dirty="0"/>
              <a:t>Tilt Table 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354799"/>
            <a:ext cx="5532958" cy="865093"/>
          </a:xfrm>
        </p:spPr>
        <p:txBody>
          <a:bodyPr/>
          <a:lstStyle/>
          <a:p>
            <a:r>
              <a:rPr lang="en-US" i="1" dirty="0"/>
              <a:t> </a:t>
            </a:r>
          </a:p>
        </p:txBody>
      </p:sp>
      <p:pic>
        <p:nvPicPr>
          <p:cNvPr id="5" name="Picture Placeholder 4" descr="tilt-test-tilt-table-test1.png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80" b="-3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020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217488"/>
            <a:ext cx="8498582" cy="868362"/>
          </a:xfrm>
        </p:spPr>
        <p:txBody>
          <a:bodyPr/>
          <a:lstStyle/>
          <a:p>
            <a:r>
              <a:rPr lang="en-US" sz="4000" b="1" dirty="0" err="1"/>
              <a:t>Pathophys</a:t>
            </a:r>
            <a:r>
              <a:rPr lang="en-US" sz="4000" b="1" dirty="0"/>
              <a:t> Behind the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371600"/>
            <a:ext cx="8498582" cy="515302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Gravitational shifts in blood volume are a recognized source of </a:t>
            </a:r>
            <a:r>
              <a:rPr lang="en-US" b="1" dirty="0" err="1"/>
              <a:t>neuro</a:t>
            </a:r>
            <a:r>
              <a:rPr lang="en-US" b="1" dirty="0"/>
              <a:t>-cardiogenic syncope </a:t>
            </a:r>
          </a:p>
          <a:p>
            <a:pPr lvl="1"/>
            <a:r>
              <a:rPr lang="en-US" i="1" dirty="0"/>
              <a:t>(called vasomotor, vasovagal, neural-mediated or </a:t>
            </a:r>
            <a:r>
              <a:rPr lang="en-US" i="1" dirty="0" err="1"/>
              <a:t>neurocardiogenic</a:t>
            </a:r>
            <a:r>
              <a:rPr lang="en-US" i="1" dirty="0"/>
              <a:t> syncope)</a:t>
            </a:r>
          </a:p>
          <a:p>
            <a:endParaRPr lang="en-US" b="1" u="sng" dirty="0">
              <a:solidFill>
                <a:srgbClr val="008000"/>
              </a:solidFill>
            </a:endParaRPr>
          </a:p>
          <a:p>
            <a:r>
              <a:rPr lang="en-US" b="1" u="sng" dirty="0">
                <a:solidFill>
                  <a:srgbClr val="008000"/>
                </a:solidFill>
              </a:rPr>
              <a:t>Normal</a:t>
            </a:r>
            <a:r>
              <a:rPr lang="en-US" dirty="0"/>
              <a:t> activation of </a:t>
            </a:r>
            <a:r>
              <a:rPr lang="en-US" b="1" dirty="0"/>
              <a:t>baroreceptor</a:t>
            </a:r>
            <a:r>
              <a:rPr lang="en-US" dirty="0"/>
              <a:t> </a:t>
            </a:r>
            <a:r>
              <a:rPr lang="en-US" b="1" dirty="0" err="1"/>
              <a:t>vaso</a:t>
            </a:r>
            <a:r>
              <a:rPr lang="en-US" b="1" dirty="0"/>
              <a:t>-motor reflex </a:t>
            </a:r>
            <a:r>
              <a:rPr lang="en-US" dirty="0"/>
              <a:t>should </a:t>
            </a:r>
            <a:r>
              <a:rPr lang="en-US" b="1" u="sng" dirty="0"/>
              <a:t>temporarily</a:t>
            </a:r>
            <a:r>
              <a:rPr lang="en-US" dirty="0"/>
              <a:t> </a:t>
            </a:r>
            <a:r>
              <a:rPr lang="en-US" b="1" dirty="0"/>
              <a:t>increase HR and cause vasoconstriction </a:t>
            </a:r>
            <a:r>
              <a:rPr lang="en-US" dirty="0"/>
              <a:t>to offset gravitational shift in blood to prevent syncope</a:t>
            </a:r>
          </a:p>
          <a:p>
            <a:endParaRPr lang="en-US" dirty="0"/>
          </a:p>
          <a:p>
            <a:r>
              <a:rPr lang="en-US" dirty="0"/>
              <a:t>Using a table that can tilt from flat to upright, (in theory) </a:t>
            </a:r>
            <a:r>
              <a:rPr lang="en-US" b="1" dirty="0"/>
              <a:t>can incite / provoke symptoms</a:t>
            </a:r>
            <a:r>
              <a:rPr lang="en-US" dirty="0"/>
              <a:t> that are caused by gravitational (positional) changes.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9573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369020"/>
            <a:ext cx="8498582" cy="868362"/>
          </a:xfrm>
        </p:spPr>
        <p:txBody>
          <a:bodyPr/>
          <a:lstStyle/>
          <a:p>
            <a:pPr algn="l"/>
            <a:r>
              <a:rPr lang="en-US" sz="4000" b="1" u="sng" dirty="0"/>
              <a:t>Process of Tilt Testing: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261095"/>
            <a:ext cx="8498582" cy="2549500"/>
          </a:xfrm>
        </p:spPr>
        <p:txBody>
          <a:bodyPr>
            <a:normAutofit fontScale="92500"/>
          </a:bodyPr>
          <a:lstStyle/>
          <a:p>
            <a:r>
              <a:rPr lang="en-US" dirty="0"/>
              <a:t>The technique involves monitoring a patient in </a:t>
            </a:r>
            <a:r>
              <a:rPr lang="en-US" b="1" dirty="0"/>
              <a:t>several</a:t>
            </a:r>
            <a:r>
              <a:rPr lang="en-US" dirty="0"/>
              <a:t> </a:t>
            </a:r>
            <a:r>
              <a:rPr lang="en-US" b="1" dirty="0"/>
              <a:t>positions</a:t>
            </a:r>
            <a:r>
              <a:rPr lang="en-US" dirty="0"/>
              <a:t>.</a:t>
            </a:r>
          </a:p>
          <a:p>
            <a:r>
              <a:rPr lang="en-US" dirty="0"/>
              <a:t>The patient starts horizontal (~10 </a:t>
            </a:r>
            <a:r>
              <a:rPr lang="en-US" dirty="0" err="1"/>
              <a:t>mins</a:t>
            </a:r>
            <a:r>
              <a:rPr lang="en-US" dirty="0"/>
              <a:t> of monitoring), then proceeds to the tilt portion, where table is at 60-80 degree angle for 20-45 </a:t>
            </a:r>
            <a:r>
              <a:rPr lang="en-US" dirty="0" err="1"/>
              <a:t>mins</a:t>
            </a:r>
            <a:r>
              <a:rPr lang="en-US" dirty="0"/>
              <a:t>.</a:t>
            </a:r>
          </a:p>
          <a:p>
            <a:r>
              <a:rPr lang="en-US" b="1" dirty="0"/>
              <a:t>Monitoring includes BP cuff, O2 saturation monitor, Continuous ECG. </a:t>
            </a:r>
          </a:p>
        </p:txBody>
      </p:sp>
      <p:pic>
        <p:nvPicPr>
          <p:cNvPr id="5" name="Picture 4" descr="Screen Shot 2016-11-30 at 11.01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470" y="3481889"/>
            <a:ext cx="5550931" cy="3058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966" y="3799513"/>
            <a:ext cx="3189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 a </a:t>
            </a:r>
            <a:r>
              <a:rPr lang="en-US" sz="2400" u="sng" dirty="0">
                <a:solidFill>
                  <a:srgbClr val="0000FF"/>
                </a:solidFill>
              </a:rPr>
              <a:t>normal</a:t>
            </a:r>
            <a:r>
              <a:rPr lang="en-US" sz="2400" dirty="0">
                <a:solidFill>
                  <a:srgbClr val="0000FF"/>
                </a:solidFill>
              </a:rPr>
              <a:t> test, you would see temporary </a:t>
            </a:r>
            <a:r>
              <a:rPr lang="en-US" sz="2400" b="1" dirty="0">
                <a:solidFill>
                  <a:srgbClr val="0000FF"/>
                </a:solidFill>
              </a:rPr>
              <a:t>slight decrease in systolic BP, with slight increase in diastolic BP, and HR.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pPr algn="l"/>
            <a:r>
              <a:rPr lang="en-US" sz="4000" b="1" dirty="0"/>
              <a:t>Indications: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/>
          </a:bodyPr>
          <a:lstStyle/>
          <a:p>
            <a:r>
              <a:rPr lang="en-US" b="1" dirty="0"/>
              <a:t>Recurrent episodes of syncope </a:t>
            </a:r>
            <a:r>
              <a:rPr lang="en-US" b="1" u="sng" dirty="0"/>
              <a:t>after</a:t>
            </a:r>
            <a:r>
              <a:rPr lang="en-US" u="sng" dirty="0"/>
              <a:t> emergent cardiac causes of syncope have been excluded.</a:t>
            </a:r>
          </a:p>
          <a:p>
            <a:r>
              <a:rPr lang="en-US" b="1" u="sng" dirty="0"/>
              <a:t>Unexplained</a:t>
            </a:r>
            <a:r>
              <a:rPr lang="en-US" b="1" dirty="0"/>
              <a:t> </a:t>
            </a:r>
            <a:r>
              <a:rPr lang="en-US" b="1" u="sng" dirty="0"/>
              <a:t>syncopal</a:t>
            </a:r>
            <a:r>
              <a:rPr lang="en-US" b="1" dirty="0"/>
              <a:t> episode in a high-risk settings </a:t>
            </a:r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potential risk for physical injury or occupational hazard). </a:t>
            </a:r>
          </a:p>
          <a:p>
            <a:pPr lvl="1"/>
            <a:r>
              <a:rPr lang="en-US" dirty="0"/>
              <a:t>Such as a heavy machinery operator</a:t>
            </a:r>
          </a:p>
          <a:p>
            <a:r>
              <a:rPr lang="en-US" b="1" dirty="0"/>
              <a:t>To demonstrate susceptibility to reflex syncope to the patient</a:t>
            </a:r>
          </a:p>
          <a:p>
            <a:pPr lvl="1"/>
            <a:r>
              <a:rPr lang="en-US" dirty="0"/>
              <a:t>Such as for documentation as in </a:t>
            </a:r>
            <a:r>
              <a:rPr lang="en-US" b="1" dirty="0"/>
              <a:t>occupational</a:t>
            </a:r>
            <a:r>
              <a:rPr lang="en-US" dirty="0"/>
              <a:t>, </a:t>
            </a:r>
            <a:r>
              <a:rPr lang="en-US" b="1" dirty="0"/>
              <a:t>sports</a:t>
            </a:r>
            <a:r>
              <a:rPr lang="en-US" dirty="0"/>
              <a:t>, </a:t>
            </a:r>
            <a:r>
              <a:rPr lang="en-US" b="1" dirty="0"/>
              <a:t>insurance</a:t>
            </a:r>
            <a:r>
              <a:rPr lang="en-US" dirty="0"/>
              <a:t>, or other purposes </a:t>
            </a:r>
          </a:p>
          <a:p>
            <a:r>
              <a:rPr lang="en-US" dirty="0"/>
              <a:t>Diagnosis of Postural Tachycardia Syndrome (POTS)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27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66" y="503238"/>
            <a:ext cx="8498582" cy="868362"/>
          </a:xfrm>
        </p:spPr>
        <p:txBody>
          <a:bodyPr/>
          <a:lstStyle/>
          <a:p>
            <a:r>
              <a:rPr lang="en-US" sz="4000" b="1" dirty="0"/>
              <a:t>Abnormal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966" y="1735137"/>
            <a:ext cx="8498582" cy="4726839"/>
          </a:xfrm>
        </p:spPr>
        <p:txBody>
          <a:bodyPr>
            <a:normAutofit/>
          </a:bodyPr>
          <a:lstStyle/>
          <a:p>
            <a:r>
              <a:rPr lang="en-US" dirty="0"/>
              <a:t>Result of this test can help</a:t>
            </a:r>
            <a:r>
              <a:rPr lang="en-US" b="1" dirty="0"/>
              <a:t> distinguish between etiologies of syncope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Tilt table testing is considered </a:t>
            </a:r>
            <a:r>
              <a:rPr lang="en-US" b="1" u="sng" dirty="0">
                <a:solidFill>
                  <a:srgbClr val="FF0000"/>
                </a:solidFill>
              </a:rPr>
              <a:t>positive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if:</a:t>
            </a:r>
          </a:p>
          <a:p>
            <a:pPr lvl="1"/>
            <a:r>
              <a:rPr lang="en-US" dirty="0"/>
              <a:t>Syncope or pre-syncope occurs with hypotension, </a:t>
            </a:r>
            <a:r>
              <a:rPr lang="en-US" b="1" dirty="0"/>
              <a:t>with or without </a:t>
            </a:r>
            <a:r>
              <a:rPr lang="en-US" dirty="0" err="1"/>
              <a:t>bradycardia</a:t>
            </a:r>
            <a:endParaRPr lang="en-US" dirty="0"/>
          </a:p>
          <a:p>
            <a:pPr lvl="1"/>
            <a:r>
              <a:rPr lang="en-US" dirty="0" err="1"/>
              <a:t>Bradycardia</a:t>
            </a:r>
            <a:r>
              <a:rPr lang="en-US" dirty="0"/>
              <a:t> alone (less common)</a:t>
            </a:r>
          </a:p>
          <a:p>
            <a:pPr lvl="1"/>
            <a:r>
              <a:rPr lang="en-US" dirty="0"/>
              <a:t>Hypotension alone </a:t>
            </a:r>
          </a:p>
          <a:p>
            <a:r>
              <a:rPr lang="en-US" b="1" dirty="0"/>
              <a:t>Test is </a:t>
            </a:r>
            <a:r>
              <a:rPr lang="en-US" b="1" u="sng" dirty="0">
                <a:solidFill>
                  <a:srgbClr val="3366FF"/>
                </a:solidFill>
              </a:rPr>
              <a:t>negative</a:t>
            </a:r>
            <a:r>
              <a:rPr lang="en-US" b="1" dirty="0">
                <a:solidFill>
                  <a:srgbClr val="3366FF"/>
                </a:solidFill>
              </a:rPr>
              <a:t> </a:t>
            </a:r>
            <a:r>
              <a:rPr lang="en-US" b="1" dirty="0"/>
              <a:t>if after the full monitoring period, there are no abnormal results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199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17066</TotalTime>
  <Words>3426</Words>
  <Application>Microsoft Macintosh PowerPoint</Application>
  <PresentationFormat>On-screen Show (4:3)</PresentationFormat>
  <Paragraphs>326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Goudy Old Style</vt:lpstr>
      <vt:lpstr>Impact</vt:lpstr>
      <vt:lpstr>Rockwell</vt:lpstr>
      <vt:lpstr>Inkwell</vt:lpstr>
      <vt:lpstr> </vt:lpstr>
      <vt:lpstr> Cardiology Diagnostics  Finale </vt:lpstr>
      <vt:lpstr>Objectives: </vt:lpstr>
      <vt:lpstr>Class Preview</vt:lpstr>
      <vt:lpstr>Tilt Table Testing</vt:lpstr>
      <vt:lpstr>Pathophys Behind the Testing</vt:lpstr>
      <vt:lpstr>Process of Tilt Testing:</vt:lpstr>
      <vt:lpstr>Indications:</vt:lpstr>
      <vt:lpstr>Abnormal Results</vt:lpstr>
      <vt:lpstr>Considerations/Limitations</vt:lpstr>
      <vt:lpstr>Endomyocardial Biopsy (EMB)</vt:lpstr>
      <vt:lpstr>Endomyocardial Biopsy (EMB)</vt:lpstr>
      <vt:lpstr>The AHA/ACC/ESC class-1 recommendations  for EMB: </vt:lpstr>
      <vt:lpstr>Other Indications: (in plain terms)</vt:lpstr>
      <vt:lpstr>Contraindications?</vt:lpstr>
      <vt:lpstr>The Procedure</vt:lpstr>
      <vt:lpstr> </vt:lpstr>
      <vt:lpstr> </vt:lpstr>
      <vt:lpstr>Results:</vt:lpstr>
      <vt:lpstr>Risks?</vt:lpstr>
      <vt:lpstr>Cardiac PET Scan &amp; SPECT Scan</vt:lpstr>
      <vt:lpstr>General Indications for PET and SPECT:</vt:lpstr>
      <vt:lpstr>Cardiac PET Scan</vt:lpstr>
      <vt:lpstr>Single PET snapshot of metabolic activity</vt:lpstr>
      <vt:lpstr> </vt:lpstr>
      <vt:lpstr>Areas of Strength  (over other imaging modalities)</vt:lpstr>
      <vt:lpstr>Basic Interpretation of PET Findings</vt:lpstr>
      <vt:lpstr>Example #1</vt:lpstr>
      <vt:lpstr>Example #2</vt:lpstr>
      <vt:lpstr>Contraindications and Limitations?</vt:lpstr>
      <vt:lpstr>SPECT Scan (Nuclear Imaging)</vt:lpstr>
      <vt:lpstr>Basic Interpretation</vt:lpstr>
      <vt:lpstr>Advantages/Disadvantages</vt:lpstr>
      <vt:lpstr>Example #1</vt:lpstr>
      <vt:lpstr>Example #2</vt:lpstr>
      <vt:lpstr>PET vs. SPECT Scanning</vt:lpstr>
      <vt:lpstr> </vt:lpstr>
      <vt:lpstr>Debate Summary:</vt:lpstr>
      <vt:lpstr>Topic Overview:</vt:lpstr>
      <vt:lpstr>General Indications:</vt:lpstr>
      <vt:lpstr>Complaints that might warrant an ECHO:</vt:lpstr>
      <vt:lpstr>Other indications:  </vt:lpstr>
      <vt:lpstr> </vt:lpstr>
      <vt:lpstr> </vt:lpstr>
      <vt:lpstr> </vt:lpstr>
      <vt:lpstr>Transthoracic (TTE) vs. Transesophageal (TEE)</vt:lpstr>
      <vt:lpstr>TEE Summary-</vt:lpstr>
      <vt:lpstr>References: </vt:lpstr>
      <vt:lpstr>That’s all!</vt:lpstr>
    </vt:vector>
  </TitlesOfParts>
  <Company>MUSC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E</dc:creator>
  <cp:lastModifiedBy>Campo, Jocelyn</cp:lastModifiedBy>
  <cp:revision>486</cp:revision>
  <cp:lastPrinted>2016-10-27T18:25:55Z</cp:lastPrinted>
  <dcterms:created xsi:type="dcterms:W3CDTF">2016-10-14T21:45:56Z</dcterms:created>
  <dcterms:modified xsi:type="dcterms:W3CDTF">2020-12-06T17:25:24Z</dcterms:modified>
</cp:coreProperties>
</file>